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1"/>
  </p:notesMasterIdLst>
  <p:sldIdLst>
    <p:sldId id="392" r:id="rId2"/>
    <p:sldId id="747" r:id="rId3"/>
    <p:sldId id="595" r:id="rId4"/>
    <p:sldId id="730" r:id="rId5"/>
    <p:sldId id="598" r:id="rId6"/>
    <p:sldId id="599" r:id="rId7"/>
    <p:sldId id="601" r:id="rId8"/>
    <p:sldId id="603" r:id="rId9"/>
    <p:sldId id="729" r:id="rId10"/>
    <p:sldId id="602" r:id="rId11"/>
    <p:sldId id="606" r:id="rId12"/>
    <p:sldId id="610" r:id="rId13"/>
    <p:sldId id="607" r:id="rId14"/>
    <p:sldId id="612" r:id="rId15"/>
    <p:sldId id="781" r:id="rId16"/>
    <p:sldId id="617" r:id="rId17"/>
    <p:sldId id="621" r:id="rId18"/>
    <p:sldId id="782" r:id="rId19"/>
    <p:sldId id="608" r:id="rId20"/>
    <p:sldId id="609" r:id="rId21"/>
    <p:sldId id="771" r:id="rId22"/>
    <p:sldId id="615" r:id="rId23"/>
    <p:sldId id="754" r:id="rId24"/>
    <p:sldId id="756" r:id="rId25"/>
    <p:sldId id="757" r:id="rId26"/>
    <p:sldId id="761" r:id="rId27"/>
    <p:sldId id="762" r:id="rId28"/>
    <p:sldId id="764" r:id="rId29"/>
    <p:sldId id="625" r:id="rId30"/>
    <p:sldId id="626" r:id="rId31"/>
    <p:sldId id="627" r:id="rId32"/>
    <p:sldId id="628" r:id="rId33"/>
    <p:sldId id="629" r:id="rId34"/>
    <p:sldId id="631" r:id="rId35"/>
    <p:sldId id="733" r:id="rId36"/>
    <p:sldId id="732" r:id="rId37"/>
    <p:sldId id="651" r:id="rId38"/>
    <p:sldId id="634" r:id="rId39"/>
    <p:sldId id="785" r:id="rId40"/>
    <p:sldId id="786" r:id="rId41"/>
    <p:sldId id="787" r:id="rId42"/>
    <p:sldId id="633" r:id="rId43"/>
    <p:sldId id="652" r:id="rId44"/>
    <p:sldId id="783" r:id="rId45"/>
    <p:sldId id="646" r:id="rId46"/>
    <p:sldId id="645" r:id="rId47"/>
    <p:sldId id="635" r:id="rId48"/>
    <p:sldId id="647" r:id="rId49"/>
    <p:sldId id="648" r:id="rId50"/>
    <p:sldId id="649" r:id="rId51"/>
    <p:sldId id="650" r:id="rId52"/>
    <p:sldId id="653" r:id="rId53"/>
    <p:sldId id="656" r:id="rId54"/>
    <p:sldId id="657" r:id="rId55"/>
    <p:sldId id="658" r:id="rId56"/>
    <p:sldId id="659" r:id="rId57"/>
    <p:sldId id="660" r:id="rId58"/>
    <p:sldId id="661" r:id="rId59"/>
    <p:sldId id="663" r:id="rId60"/>
    <p:sldId id="664" r:id="rId61"/>
    <p:sldId id="665" r:id="rId62"/>
    <p:sldId id="711" r:id="rId63"/>
    <p:sldId id="760" r:id="rId64"/>
    <p:sldId id="708" r:id="rId65"/>
    <p:sldId id="712" r:id="rId66"/>
    <p:sldId id="706" r:id="rId67"/>
    <p:sldId id="704" r:id="rId68"/>
    <p:sldId id="710" r:id="rId69"/>
    <p:sldId id="715" r:id="rId70"/>
    <p:sldId id="772" r:id="rId71"/>
    <p:sldId id="713" r:id="rId72"/>
    <p:sldId id="714" r:id="rId73"/>
    <p:sldId id="703" r:id="rId74"/>
    <p:sldId id="667" r:id="rId75"/>
    <p:sldId id="702" r:id="rId76"/>
    <p:sldId id="765" r:id="rId77"/>
    <p:sldId id="668" r:id="rId78"/>
    <p:sldId id="770" r:id="rId79"/>
    <p:sldId id="670" r:id="rId80"/>
    <p:sldId id="671" r:id="rId81"/>
    <p:sldId id="672" r:id="rId82"/>
    <p:sldId id="673" r:id="rId83"/>
    <p:sldId id="674" r:id="rId84"/>
    <p:sldId id="743" r:id="rId85"/>
    <p:sldId id="744" r:id="rId86"/>
    <p:sldId id="677" r:id="rId87"/>
    <p:sldId id="780" r:id="rId88"/>
    <p:sldId id="748" r:id="rId89"/>
    <p:sldId id="749" r:id="rId90"/>
    <p:sldId id="750" r:id="rId91"/>
    <p:sldId id="751" r:id="rId92"/>
    <p:sldId id="752" r:id="rId93"/>
    <p:sldId id="753" r:id="rId94"/>
    <p:sldId id="769" r:id="rId95"/>
    <p:sldId id="768" r:id="rId96"/>
    <p:sldId id="682" r:id="rId97"/>
    <p:sldId id="721" r:id="rId98"/>
    <p:sldId id="720" r:id="rId99"/>
    <p:sldId id="722" r:id="rId100"/>
    <p:sldId id="723" r:id="rId101"/>
    <p:sldId id="724" r:id="rId102"/>
    <p:sldId id="766" r:id="rId103"/>
    <p:sldId id="683" r:id="rId104"/>
    <p:sldId id="684" r:id="rId105"/>
    <p:sldId id="685" r:id="rId106"/>
    <p:sldId id="687" r:id="rId107"/>
    <p:sldId id="758" r:id="rId108"/>
    <p:sldId id="686" r:id="rId109"/>
    <p:sldId id="767" r:id="rId110"/>
    <p:sldId id="725" r:id="rId111"/>
    <p:sldId id="777" r:id="rId112"/>
    <p:sldId id="778" r:id="rId113"/>
    <p:sldId id="779" r:id="rId114"/>
    <p:sldId id="726" r:id="rId115"/>
    <p:sldId id="727" r:id="rId116"/>
    <p:sldId id="788" r:id="rId117"/>
    <p:sldId id="789" r:id="rId118"/>
    <p:sldId id="790" r:id="rId119"/>
    <p:sldId id="791" r:id="rId120"/>
    <p:sldId id="792" r:id="rId121"/>
    <p:sldId id="793" r:id="rId122"/>
    <p:sldId id="794" r:id="rId123"/>
    <p:sldId id="688" r:id="rId124"/>
    <p:sldId id="719" r:id="rId125"/>
    <p:sldId id="716" r:id="rId126"/>
    <p:sldId id="689" r:id="rId127"/>
    <p:sldId id="690" r:id="rId128"/>
    <p:sldId id="691" r:id="rId129"/>
    <p:sldId id="692" r:id="rId130"/>
    <p:sldId id="693" r:id="rId131"/>
    <p:sldId id="694" r:id="rId132"/>
    <p:sldId id="695" r:id="rId133"/>
    <p:sldId id="696" r:id="rId134"/>
    <p:sldId id="697" r:id="rId135"/>
    <p:sldId id="698" r:id="rId136"/>
    <p:sldId id="699" r:id="rId137"/>
    <p:sldId id="700" r:id="rId138"/>
    <p:sldId id="746" r:id="rId139"/>
    <p:sldId id="718" r:id="rId14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0000"/>
    <a:srgbClr val="0033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131" autoAdjust="0"/>
    <p:restoredTop sz="94458" autoAdjust="0"/>
  </p:normalViewPr>
  <p:slideViewPr>
    <p:cSldViewPr>
      <p:cViewPr varScale="1">
        <p:scale>
          <a:sx n="98" d="100"/>
          <a:sy n="98" d="100"/>
        </p:scale>
        <p:origin x="151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3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wmf"/><Relationship Id="rId1" Type="http://schemas.openxmlformats.org/officeDocument/2006/relationships/image" Target="../media/image13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7C22BBE1-2285-4407-9E41-6AFED437C65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EA46436-3D03-4E48-BA1B-BDC3E79F364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844" name="Rectangle 4">
            <a:extLst>
              <a:ext uri="{FF2B5EF4-FFF2-40B4-BE49-F238E27FC236}">
                <a16:creationId xmlns:a16="http://schemas.microsoft.com/office/drawing/2014/main" id="{16FFAE8E-8677-4068-AFF6-5EE69D7FDB6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0C4BE910-18A5-4331-A633-B52CA00D1B0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A0C9D012-0D0A-417A-A22B-47D87A26DAE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7" name="Rectangle 7">
            <a:extLst>
              <a:ext uri="{FF2B5EF4-FFF2-40B4-BE49-F238E27FC236}">
                <a16:creationId xmlns:a16="http://schemas.microsoft.com/office/drawing/2014/main" id="{DE68AD87-36C0-466A-900D-3937A9ECC9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D193E5A-0613-4FD7-90C6-BB30CD6928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52812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93E5A-0613-4FD7-90C6-BB30CD6928B9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3166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>
            <a:extLst>
              <a:ext uri="{FF2B5EF4-FFF2-40B4-BE49-F238E27FC236}">
                <a16:creationId xmlns:a16="http://schemas.microsoft.com/office/drawing/2014/main" id="{8FFA9D84-E0D3-47C4-ADE4-8E473B88FB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6D2A28-B547-4277-9D9E-5CDA423FE233}" type="slidenum">
              <a:rPr lang="ru-RU" altLang="ru-RU"/>
              <a:pPr>
                <a:spcBef>
                  <a:spcPct val="0"/>
                </a:spcBef>
              </a:pPr>
              <a:t>53</a:t>
            </a:fld>
            <a:endParaRPr lang="ru-RU" altLang="ru-RU"/>
          </a:p>
        </p:txBody>
      </p:sp>
      <p:sp>
        <p:nvSpPr>
          <p:cNvPr id="184323" name="Rectangle 2">
            <a:extLst>
              <a:ext uri="{FF2B5EF4-FFF2-40B4-BE49-F238E27FC236}">
                <a16:creationId xmlns:a16="http://schemas.microsoft.com/office/drawing/2014/main" id="{7EF02829-3907-4754-857F-D323BC7301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>
            <a:extLst>
              <a:ext uri="{FF2B5EF4-FFF2-40B4-BE49-F238E27FC236}">
                <a16:creationId xmlns:a16="http://schemas.microsoft.com/office/drawing/2014/main" id="{5FCB9DDD-E6D5-4BAD-B561-232605FB61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>
            <a:extLst>
              <a:ext uri="{FF2B5EF4-FFF2-40B4-BE49-F238E27FC236}">
                <a16:creationId xmlns:a16="http://schemas.microsoft.com/office/drawing/2014/main" id="{1EA273E3-1D02-436C-9A65-9C4751DDA9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AC2D06-49BA-48DD-A6E4-86C92E07CD9B}" type="slidenum">
              <a:rPr lang="ru-RU" altLang="ru-RU"/>
              <a:pPr>
                <a:spcBef>
                  <a:spcPct val="0"/>
                </a:spcBef>
              </a:pPr>
              <a:t>54</a:t>
            </a:fld>
            <a:endParaRPr lang="ru-RU" altLang="ru-RU"/>
          </a:p>
        </p:txBody>
      </p:sp>
      <p:sp>
        <p:nvSpPr>
          <p:cNvPr id="185347" name="Rectangle 2">
            <a:extLst>
              <a:ext uri="{FF2B5EF4-FFF2-40B4-BE49-F238E27FC236}">
                <a16:creationId xmlns:a16="http://schemas.microsoft.com/office/drawing/2014/main" id="{1FB27164-1CEB-4C96-AB55-DB903CA29C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>
            <a:extLst>
              <a:ext uri="{FF2B5EF4-FFF2-40B4-BE49-F238E27FC236}">
                <a16:creationId xmlns:a16="http://schemas.microsoft.com/office/drawing/2014/main" id="{F3D436DC-DFA6-4808-937E-688B6199C2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>
            <a:extLst>
              <a:ext uri="{FF2B5EF4-FFF2-40B4-BE49-F238E27FC236}">
                <a16:creationId xmlns:a16="http://schemas.microsoft.com/office/drawing/2014/main" id="{87F0A96A-B4D4-4B74-B23A-154BEFD691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5F7362-D7E9-4C9F-809A-80E5C0CEB945}" type="slidenum">
              <a:rPr lang="ru-RU" altLang="ru-RU"/>
              <a:pPr>
                <a:spcBef>
                  <a:spcPct val="0"/>
                </a:spcBef>
              </a:pPr>
              <a:t>56</a:t>
            </a:fld>
            <a:endParaRPr lang="ru-RU" altLang="ru-RU"/>
          </a:p>
        </p:txBody>
      </p:sp>
      <p:sp>
        <p:nvSpPr>
          <p:cNvPr id="186371" name="Rectangle 2">
            <a:extLst>
              <a:ext uri="{FF2B5EF4-FFF2-40B4-BE49-F238E27FC236}">
                <a16:creationId xmlns:a16="http://schemas.microsoft.com/office/drawing/2014/main" id="{B91CCCDA-DC80-47A6-932D-9639A8152E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>
            <a:extLst>
              <a:ext uri="{FF2B5EF4-FFF2-40B4-BE49-F238E27FC236}">
                <a16:creationId xmlns:a16="http://schemas.microsoft.com/office/drawing/2014/main" id="{2463AEEA-5C63-4E82-AA52-ED569F6229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>
            <a:extLst>
              <a:ext uri="{FF2B5EF4-FFF2-40B4-BE49-F238E27FC236}">
                <a16:creationId xmlns:a16="http://schemas.microsoft.com/office/drawing/2014/main" id="{290596DE-E3C8-46BC-90D8-FB6C3D0D13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77A744-24CE-404D-ADB6-E42B4ADFC2BE}" type="slidenum">
              <a:rPr lang="ru-RU" altLang="ru-RU"/>
              <a:pPr>
                <a:spcBef>
                  <a:spcPct val="0"/>
                </a:spcBef>
              </a:pPr>
              <a:t>58</a:t>
            </a:fld>
            <a:endParaRPr lang="ru-RU" altLang="ru-RU"/>
          </a:p>
        </p:txBody>
      </p:sp>
      <p:sp>
        <p:nvSpPr>
          <p:cNvPr id="187395" name="Rectangle 2">
            <a:extLst>
              <a:ext uri="{FF2B5EF4-FFF2-40B4-BE49-F238E27FC236}">
                <a16:creationId xmlns:a16="http://schemas.microsoft.com/office/drawing/2014/main" id="{E0CAF15E-BC00-444E-B5FC-F2BC9AEEAD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>
            <a:extLst>
              <a:ext uri="{FF2B5EF4-FFF2-40B4-BE49-F238E27FC236}">
                <a16:creationId xmlns:a16="http://schemas.microsoft.com/office/drawing/2014/main" id="{383F36FD-FDC7-45CB-BB97-0BFECACC4F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>
            <a:extLst>
              <a:ext uri="{FF2B5EF4-FFF2-40B4-BE49-F238E27FC236}">
                <a16:creationId xmlns:a16="http://schemas.microsoft.com/office/drawing/2014/main" id="{B20C2FEC-6099-417B-9833-27028966BC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0C6C9D-7844-4632-B455-C1DCDCFE1363}" type="slidenum">
              <a:rPr lang="ru-RU" altLang="ru-RU"/>
              <a:pPr>
                <a:spcBef>
                  <a:spcPct val="0"/>
                </a:spcBef>
              </a:pPr>
              <a:t>60</a:t>
            </a:fld>
            <a:endParaRPr lang="ru-RU" altLang="ru-RU"/>
          </a:p>
        </p:txBody>
      </p:sp>
      <p:sp>
        <p:nvSpPr>
          <p:cNvPr id="188419" name="Rectangle 2">
            <a:extLst>
              <a:ext uri="{FF2B5EF4-FFF2-40B4-BE49-F238E27FC236}">
                <a16:creationId xmlns:a16="http://schemas.microsoft.com/office/drawing/2014/main" id="{4556C916-78EF-497A-BBD8-E02DFAC7A7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>
            <a:extLst>
              <a:ext uri="{FF2B5EF4-FFF2-40B4-BE49-F238E27FC236}">
                <a16:creationId xmlns:a16="http://schemas.microsoft.com/office/drawing/2014/main" id="{9F538FA6-5B19-42CB-A337-4C3366B2F0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EC592142-E8BE-49AF-807C-7DC99CA74E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A681F9-7DC8-42E6-9259-2A633CF0665F}" type="slidenum">
              <a:rPr lang="ru-RU" altLang="ru-RU" smtClean="0"/>
              <a:pPr>
                <a:spcBef>
                  <a:spcPct val="0"/>
                </a:spcBef>
              </a:pPr>
              <a:t>65</a:t>
            </a:fld>
            <a:endParaRPr lang="ru-RU" altLang="ru-RU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E35D228C-BD4A-4E66-A3B7-E5FF933C6B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43D9E13C-6DB9-4695-9D00-2CBD1520A4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7601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B9191FA1-94AB-463E-AACE-6DCF69F602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B7FB7A-4B12-45DE-9EF9-EAD23991C2A5}" type="slidenum">
              <a:rPr lang="ru-RU" altLang="ru-RU" smtClean="0"/>
              <a:pPr>
                <a:spcBef>
                  <a:spcPct val="0"/>
                </a:spcBef>
              </a:pPr>
              <a:t>66</a:t>
            </a:fld>
            <a:endParaRPr lang="ru-RU" altLang="ru-RU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7FFAFAF9-BC8D-45FE-85DD-6DF3BE2FCC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BCC9FC50-BC99-4267-AC8C-8A52ACD103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ABFDA6F7-5967-4610-83A0-526A6FF3A2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615B3F-0855-4A18-A049-0EC9764FB073}" type="slidenum">
              <a:rPr lang="ru-RU" altLang="ru-RU" smtClean="0"/>
              <a:pPr>
                <a:spcBef>
                  <a:spcPct val="0"/>
                </a:spcBef>
              </a:pPr>
              <a:t>69</a:t>
            </a:fld>
            <a:endParaRPr lang="ru-RU" altLang="ru-RU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F65F8442-EC19-4284-AC99-1DC4FAECA3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0E66F991-6072-461D-8B27-2ABA30BAB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735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DAC96DB4-AFF9-463A-8632-6B5F3CAF9C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07C05A-31EB-469A-B812-E599DE0807AE}" type="slidenum">
              <a:rPr lang="ru-RU" altLang="ru-RU" smtClean="0"/>
              <a:pPr>
                <a:spcBef>
                  <a:spcPct val="0"/>
                </a:spcBef>
              </a:pPr>
              <a:t>73</a:t>
            </a:fld>
            <a:endParaRPr lang="ru-RU" altLang="ru-RU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CC7A6BD5-A0A0-42FC-BCA6-EF121EDD79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A8385E29-FB3C-4A84-B172-A4E5986A2C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>
            <a:extLst>
              <a:ext uri="{FF2B5EF4-FFF2-40B4-BE49-F238E27FC236}">
                <a16:creationId xmlns:a16="http://schemas.microsoft.com/office/drawing/2014/main" id="{A2C4FCE6-1574-437C-863C-B85C54983F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25EDB9-A0D3-45AC-BD04-F72AE7484978}" type="slidenum">
              <a:rPr lang="ru-RU" altLang="ru-RU"/>
              <a:pPr>
                <a:spcBef>
                  <a:spcPct val="0"/>
                </a:spcBef>
              </a:pPr>
              <a:t>12</a:t>
            </a:fld>
            <a:endParaRPr lang="ru-RU" altLang="ru-RU"/>
          </a:p>
        </p:txBody>
      </p:sp>
      <p:sp>
        <p:nvSpPr>
          <p:cNvPr id="168963" name="Rectangle 2">
            <a:extLst>
              <a:ext uri="{FF2B5EF4-FFF2-40B4-BE49-F238E27FC236}">
                <a16:creationId xmlns:a16="http://schemas.microsoft.com/office/drawing/2014/main" id="{90C41D7E-4E55-4A6A-921F-69E33F0C64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>
            <a:extLst>
              <a:ext uri="{FF2B5EF4-FFF2-40B4-BE49-F238E27FC236}">
                <a16:creationId xmlns:a16="http://schemas.microsoft.com/office/drawing/2014/main" id="{074B6F86-8FC6-47CD-B4EE-136B748DF8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913D3E7D-6C58-4EF7-876B-7D7569DF5C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D46E2B-0E07-4195-8E8B-E96426FDA707}" type="slidenum">
              <a:rPr lang="ru-RU" altLang="ru-RU" smtClean="0"/>
              <a:pPr>
                <a:spcBef>
                  <a:spcPct val="0"/>
                </a:spcBef>
              </a:pPr>
              <a:t>76</a:t>
            </a:fld>
            <a:endParaRPr lang="ru-RU" altLang="ru-RU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FB5F7858-50F8-4875-B3AF-37D4A3284F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878E2127-A00F-41F4-B655-55E49A3F77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3612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>
            <a:extLst>
              <a:ext uri="{FF2B5EF4-FFF2-40B4-BE49-F238E27FC236}">
                <a16:creationId xmlns:a16="http://schemas.microsoft.com/office/drawing/2014/main" id="{E7ECAA8A-EC07-4B91-8F0F-F05D90661D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EB0745-1EA5-4635-976C-40A2299B9605}" type="slidenum">
              <a:rPr lang="ru-RU" altLang="ru-RU"/>
              <a:pPr>
                <a:spcBef>
                  <a:spcPct val="0"/>
                </a:spcBef>
              </a:pPr>
              <a:t>79</a:t>
            </a:fld>
            <a:endParaRPr lang="ru-RU" altLang="ru-RU"/>
          </a:p>
        </p:txBody>
      </p:sp>
      <p:sp>
        <p:nvSpPr>
          <p:cNvPr id="190467" name="Rectangle 2">
            <a:extLst>
              <a:ext uri="{FF2B5EF4-FFF2-40B4-BE49-F238E27FC236}">
                <a16:creationId xmlns:a16="http://schemas.microsoft.com/office/drawing/2014/main" id="{CB0D8E21-8B7D-4044-A30E-ADF1167125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>
            <a:extLst>
              <a:ext uri="{FF2B5EF4-FFF2-40B4-BE49-F238E27FC236}">
                <a16:creationId xmlns:a16="http://schemas.microsoft.com/office/drawing/2014/main" id="{BD27370D-F8FA-40AC-8387-39B3407033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>
            <a:extLst>
              <a:ext uri="{FF2B5EF4-FFF2-40B4-BE49-F238E27FC236}">
                <a16:creationId xmlns:a16="http://schemas.microsoft.com/office/drawing/2014/main" id="{24DA59D1-2D6C-4A53-9B7A-81B8B0DB08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BE9AC2-0612-4563-BFB3-102D40EBB81D}" type="slidenum">
              <a:rPr lang="ru-RU" altLang="ru-RU"/>
              <a:pPr>
                <a:spcBef>
                  <a:spcPct val="0"/>
                </a:spcBef>
              </a:pPr>
              <a:t>80</a:t>
            </a:fld>
            <a:endParaRPr lang="ru-RU" altLang="ru-RU"/>
          </a:p>
        </p:txBody>
      </p:sp>
      <p:sp>
        <p:nvSpPr>
          <p:cNvPr id="191491" name="Rectangle 2">
            <a:extLst>
              <a:ext uri="{FF2B5EF4-FFF2-40B4-BE49-F238E27FC236}">
                <a16:creationId xmlns:a16="http://schemas.microsoft.com/office/drawing/2014/main" id="{DD641363-DF0D-43D8-9067-4C820DF648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>
            <a:extLst>
              <a:ext uri="{FF2B5EF4-FFF2-40B4-BE49-F238E27FC236}">
                <a16:creationId xmlns:a16="http://schemas.microsoft.com/office/drawing/2014/main" id="{04ED9047-D0C9-4F8A-8A9C-A32569F91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>
            <a:extLst>
              <a:ext uri="{FF2B5EF4-FFF2-40B4-BE49-F238E27FC236}">
                <a16:creationId xmlns:a16="http://schemas.microsoft.com/office/drawing/2014/main" id="{B632A9CA-F0C8-4663-8B16-440C055C69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987EBD2-0E33-45AA-BE24-3E29CF0E90E2}" type="slidenum">
              <a:rPr lang="ru-RU" altLang="ru-RU"/>
              <a:pPr algn="r" eaLnBrk="1" hangingPunct="1">
                <a:spcBef>
                  <a:spcPct val="0"/>
                </a:spcBef>
              </a:pPr>
              <a:t>81</a:t>
            </a:fld>
            <a:endParaRPr lang="ru-RU" altLang="ru-RU"/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E6B9A32B-DC79-4756-BAA8-480ADCD5DC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55C7ACF2-D648-4AF6-A1B0-B890D7C8BD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>
            <a:extLst>
              <a:ext uri="{FF2B5EF4-FFF2-40B4-BE49-F238E27FC236}">
                <a16:creationId xmlns:a16="http://schemas.microsoft.com/office/drawing/2014/main" id="{A67A2497-2311-4A95-8494-75682090E9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2A1139-9B53-4D18-9626-B2F4BEB482DE}" type="slidenum">
              <a:rPr lang="ru-RU" altLang="ru-RU"/>
              <a:pPr>
                <a:spcBef>
                  <a:spcPct val="0"/>
                </a:spcBef>
              </a:pPr>
              <a:t>82</a:t>
            </a:fld>
            <a:endParaRPr lang="ru-RU" altLang="ru-RU"/>
          </a:p>
        </p:txBody>
      </p:sp>
      <p:sp>
        <p:nvSpPr>
          <p:cNvPr id="193539" name="Rectangle 2">
            <a:extLst>
              <a:ext uri="{FF2B5EF4-FFF2-40B4-BE49-F238E27FC236}">
                <a16:creationId xmlns:a16="http://schemas.microsoft.com/office/drawing/2014/main" id="{2BB95BD5-57A0-49F2-B76F-566ED205A3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>
            <a:extLst>
              <a:ext uri="{FF2B5EF4-FFF2-40B4-BE49-F238E27FC236}">
                <a16:creationId xmlns:a16="http://schemas.microsoft.com/office/drawing/2014/main" id="{74CBD2A3-8DE5-4401-8B32-80330F4265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>
            <a:extLst>
              <a:ext uri="{FF2B5EF4-FFF2-40B4-BE49-F238E27FC236}">
                <a16:creationId xmlns:a16="http://schemas.microsoft.com/office/drawing/2014/main" id="{8C91C227-8CFB-48D0-A4F0-B51733B4F7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8DF0F9-53C1-49D0-B59E-22FC16D4FBD4}" type="slidenum">
              <a:rPr lang="ru-RU" altLang="ru-RU"/>
              <a:pPr eaLnBrk="1" hangingPunct="1">
                <a:spcBef>
                  <a:spcPct val="0"/>
                </a:spcBef>
              </a:pPr>
              <a:t>87</a:t>
            </a:fld>
            <a:endParaRPr lang="ru-RU" altLang="ru-RU"/>
          </a:p>
        </p:txBody>
      </p:sp>
      <p:sp>
        <p:nvSpPr>
          <p:cNvPr id="162819" name="Rectangle 2">
            <a:extLst>
              <a:ext uri="{FF2B5EF4-FFF2-40B4-BE49-F238E27FC236}">
                <a16:creationId xmlns:a16="http://schemas.microsoft.com/office/drawing/2014/main" id="{70015F9A-C953-427E-A609-B22C1A55AF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>
            <a:extLst>
              <a:ext uri="{FF2B5EF4-FFF2-40B4-BE49-F238E27FC236}">
                <a16:creationId xmlns:a16="http://schemas.microsoft.com/office/drawing/2014/main" id="{611313CF-3324-40CD-974F-CF2C9C6A62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5256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>
            <a:extLst>
              <a:ext uri="{FF2B5EF4-FFF2-40B4-BE49-F238E27FC236}">
                <a16:creationId xmlns:a16="http://schemas.microsoft.com/office/drawing/2014/main" id="{7D75C87F-1B43-4E84-8F80-746C0B4CC0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D834C1-0EC0-4341-B2E1-9244315EE029}" type="slidenum">
              <a:rPr lang="ru-RU" altLang="ru-RU"/>
              <a:pPr>
                <a:spcBef>
                  <a:spcPct val="0"/>
                </a:spcBef>
              </a:pPr>
              <a:t>90</a:t>
            </a:fld>
            <a:endParaRPr lang="ru-RU" altLang="ru-RU"/>
          </a:p>
        </p:txBody>
      </p:sp>
      <p:sp>
        <p:nvSpPr>
          <p:cNvPr id="194563" name="Rectangle 2">
            <a:extLst>
              <a:ext uri="{FF2B5EF4-FFF2-40B4-BE49-F238E27FC236}">
                <a16:creationId xmlns:a16="http://schemas.microsoft.com/office/drawing/2014/main" id="{A4CC5C29-6555-4228-ABDA-620ED1CF41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>
            <a:extLst>
              <a:ext uri="{FF2B5EF4-FFF2-40B4-BE49-F238E27FC236}">
                <a16:creationId xmlns:a16="http://schemas.microsoft.com/office/drawing/2014/main" id="{5B7B6193-5C6D-4356-B55B-C714472811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0421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>
            <a:extLst>
              <a:ext uri="{FF2B5EF4-FFF2-40B4-BE49-F238E27FC236}">
                <a16:creationId xmlns:a16="http://schemas.microsoft.com/office/drawing/2014/main" id="{85CB39C3-EEC5-44C4-837F-AEA846FBA7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97D5F5-5DA6-47E1-85C5-EF331482E646}" type="slidenum">
              <a:rPr lang="ru-RU" altLang="ru-RU"/>
              <a:pPr>
                <a:spcBef>
                  <a:spcPct val="0"/>
                </a:spcBef>
              </a:pPr>
              <a:t>91</a:t>
            </a:fld>
            <a:endParaRPr lang="ru-RU" altLang="ru-RU"/>
          </a:p>
        </p:txBody>
      </p:sp>
      <p:sp>
        <p:nvSpPr>
          <p:cNvPr id="195587" name="Rectangle 2">
            <a:extLst>
              <a:ext uri="{FF2B5EF4-FFF2-40B4-BE49-F238E27FC236}">
                <a16:creationId xmlns:a16="http://schemas.microsoft.com/office/drawing/2014/main" id="{722629D4-D769-4623-B34F-CFD4B2CAD7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>
            <a:extLst>
              <a:ext uri="{FF2B5EF4-FFF2-40B4-BE49-F238E27FC236}">
                <a16:creationId xmlns:a16="http://schemas.microsoft.com/office/drawing/2014/main" id="{44BE5A0D-3B4B-472C-B735-37BEF835BB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9498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>
            <a:extLst>
              <a:ext uri="{FF2B5EF4-FFF2-40B4-BE49-F238E27FC236}">
                <a16:creationId xmlns:a16="http://schemas.microsoft.com/office/drawing/2014/main" id="{DFC18435-FB2E-4BEB-B2C3-C689963664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7F5FC0-032D-4D86-8F36-D46222DA1A72}" type="slidenum">
              <a:rPr lang="ru-RU" altLang="ru-RU"/>
              <a:pPr>
                <a:spcBef>
                  <a:spcPct val="0"/>
                </a:spcBef>
              </a:pPr>
              <a:t>92</a:t>
            </a:fld>
            <a:endParaRPr lang="ru-RU" altLang="ru-RU"/>
          </a:p>
        </p:txBody>
      </p:sp>
      <p:sp>
        <p:nvSpPr>
          <p:cNvPr id="196611" name="Rectangle 2">
            <a:extLst>
              <a:ext uri="{FF2B5EF4-FFF2-40B4-BE49-F238E27FC236}">
                <a16:creationId xmlns:a16="http://schemas.microsoft.com/office/drawing/2014/main" id="{1A4B3BEF-3734-47C5-B302-16133BF03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>
            <a:extLst>
              <a:ext uri="{FF2B5EF4-FFF2-40B4-BE49-F238E27FC236}">
                <a16:creationId xmlns:a16="http://schemas.microsoft.com/office/drawing/2014/main" id="{83ED5245-2035-4BAF-B93C-0980048DC0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1753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>
            <a:extLst>
              <a:ext uri="{FF2B5EF4-FFF2-40B4-BE49-F238E27FC236}">
                <a16:creationId xmlns:a16="http://schemas.microsoft.com/office/drawing/2014/main" id="{4679177A-64D0-4371-904A-1D068142E2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280E814-CE28-49F9-882B-3292F82044EA}" type="slidenum">
              <a:rPr lang="ru-RU" altLang="ru-RU"/>
              <a:pPr>
                <a:spcBef>
                  <a:spcPct val="0"/>
                </a:spcBef>
              </a:pPr>
              <a:t>93</a:t>
            </a:fld>
            <a:endParaRPr lang="ru-RU" altLang="ru-RU"/>
          </a:p>
        </p:txBody>
      </p:sp>
      <p:sp>
        <p:nvSpPr>
          <p:cNvPr id="197635" name="Rectangle 2">
            <a:extLst>
              <a:ext uri="{FF2B5EF4-FFF2-40B4-BE49-F238E27FC236}">
                <a16:creationId xmlns:a16="http://schemas.microsoft.com/office/drawing/2014/main" id="{8A2E99DD-29BF-4C7F-9928-DA458845B7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>
            <a:extLst>
              <a:ext uri="{FF2B5EF4-FFF2-40B4-BE49-F238E27FC236}">
                <a16:creationId xmlns:a16="http://schemas.microsoft.com/office/drawing/2014/main" id="{7BEDDEF5-EC41-4A8C-8EA8-57BA2D77E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416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48865BBD-19E7-4D98-B306-8BE012452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45C8B0-3E11-4485-A2FD-7103B1C9A06A}" type="slidenum">
              <a:rPr lang="ru-RU" altLang="ru-RU"/>
              <a:pPr>
                <a:spcBef>
                  <a:spcPct val="0"/>
                </a:spcBef>
              </a:pPr>
              <a:t>40</a:t>
            </a:fld>
            <a:endParaRPr lang="ru-RU" altLang="ru-RU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129A3081-EE3B-4A80-BB00-573B91F34B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68156D38-4859-4E9D-A02C-239F5E84E7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3728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>
            <a:extLst>
              <a:ext uri="{FF2B5EF4-FFF2-40B4-BE49-F238E27FC236}">
                <a16:creationId xmlns:a16="http://schemas.microsoft.com/office/drawing/2014/main" id="{364F397B-BE00-45CC-A41F-844658D238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146ADF-8A2F-42B3-8D55-8BBB3128B5DB}" type="slidenum">
              <a:rPr lang="ru-RU" altLang="ru-RU"/>
              <a:pPr>
                <a:spcBef>
                  <a:spcPct val="0"/>
                </a:spcBef>
              </a:pPr>
              <a:t>96</a:t>
            </a:fld>
            <a:endParaRPr lang="ru-RU" altLang="ru-RU"/>
          </a:p>
        </p:txBody>
      </p:sp>
      <p:sp>
        <p:nvSpPr>
          <p:cNvPr id="198659" name="Rectangle 2">
            <a:extLst>
              <a:ext uri="{FF2B5EF4-FFF2-40B4-BE49-F238E27FC236}">
                <a16:creationId xmlns:a16="http://schemas.microsoft.com/office/drawing/2014/main" id="{930BF31B-7DDD-489C-9F8B-A3444127D9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>
            <a:extLst>
              <a:ext uri="{FF2B5EF4-FFF2-40B4-BE49-F238E27FC236}">
                <a16:creationId xmlns:a16="http://schemas.microsoft.com/office/drawing/2014/main" id="{E4D4DA75-5B2E-4D86-A2CA-6C235CCD60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D6FB8ED-46C5-4FEC-A7C9-A4C0525D28C5}" type="slidenum">
              <a:rPr lang="ru-RU" altLang="ru-RU">
                <a:latin typeface="Arial" pitchFamily="34" charset="0"/>
              </a:rPr>
              <a:pPr>
                <a:defRPr/>
              </a:pPr>
              <a:t>100</a:t>
            </a:fld>
            <a:endParaRPr lang="ru-RU" altLang="ru-RU">
              <a:latin typeface="Arial" pitchFamily="34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86E17D3-9CBC-4EBE-BAA4-1C301CF1C8C0}" type="slidenum">
              <a:rPr lang="ru-RU" altLang="ru-RU">
                <a:latin typeface="Arial" pitchFamily="34" charset="0"/>
              </a:rPr>
              <a:pPr>
                <a:defRPr/>
              </a:pPr>
              <a:t>101</a:t>
            </a:fld>
            <a:endParaRPr lang="ru-RU" altLang="ru-RU">
              <a:latin typeface="Arial" pitchFamily="34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Образ слайда 1">
            <a:extLst>
              <a:ext uri="{FF2B5EF4-FFF2-40B4-BE49-F238E27FC236}">
                <a16:creationId xmlns:a16="http://schemas.microsoft.com/office/drawing/2014/main" id="{035348DA-0E64-4F1F-A486-77A0BDDDE4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Заметки 2">
            <a:extLst>
              <a:ext uri="{FF2B5EF4-FFF2-40B4-BE49-F238E27FC236}">
                <a16:creationId xmlns:a16="http://schemas.microsoft.com/office/drawing/2014/main" id="{F1921536-FF3F-410B-825B-DA5473408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99684" name="Номер слайда 3">
            <a:extLst>
              <a:ext uri="{FF2B5EF4-FFF2-40B4-BE49-F238E27FC236}">
                <a16:creationId xmlns:a16="http://schemas.microsoft.com/office/drawing/2014/main" id="{0B83A65F-1ECE-4BC9-AEE3-AF64C13DE8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85D6F2-C718-4DDD-B60C-EB663D8EEBEF}" type="slidenum">
              <a:rPr lang="ru-RU" altLang="ru-RU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105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5EF758-97CF-4FEA-91E3-8D961230EEC9}" type="slidenum">
              <a:rPr lang="ru-RU" altLang="ru-RU" smtClean="0"/>
              <a:pPr>
                <a:defRPr/>
              </a:pPr>
              <a:t>112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37828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5EF758-97CF-4FEA-91E3-8D961230EEC9}" type="slidenum">
              <a:rPr lang="ru-RU" altLang="ru-RU" smtClean="0"/>
              <a:pPr>
                <a:defRPr/>
              </a:pPr>
              <a:t>113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76039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Образ слайда 1">
            <a:extLst>
              <a:ext uri="{FF2B5EF4-FFF2-40B4-BE49-F238E27FC236}">
                <a16:creationId xmlns:a16="http://schemas.microsoft.com/office/drawing/2014/main" id="{F7E49E9C-6EC2-4D1F-8246-87BBB8D6FA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Заметки 2">
            <a:extLst>
              <a:ext uri="{FF2B5EF4-FFF2-40B4-BE49-F238E27FC236}">
                <a16:creationId xmlns:a16="http://schemas.microsoft.com/office/drawing/2014/main" id="{B6992A19-2ABD-4E09-BB36-3111DF8E5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65892" name="Номер слайда 3">
            <a:extLst>
              <a:ext uri="{FF2B5EF4-FFF2-40B4-BE49-F238E27FC236}">
                <a16:creationId xmlns:a16="http://schemas.microsoft.com/office/drawing/2014/main" id="{D1FD52D5-A5B4-42C6-9BCA-60B1F7B3E9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EB7662F-FFF9-4BCF-A0A6-DD0EE53059C6}" type="slidenum">
              <a:rPr lang="ru-RU" altLang="ru-RU"/>
              <a:pPr/>
              <a:t>117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04454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Образ слайда 1">
            <a:extLst>
              <a:ext uri="{FF2B5EF4-FFF2-40B4-BE49-F238E27FC236}">
                <a16:creationId xmlns:a16="http://schemas.microsoft.com/office/drawing/2014/main" id="{50F699BB-7381-4B84-8A0D-E48CA5EDB1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Заметки 2">
            <a:extLst>
              <a:ext uri="{FF2B5EF4-FFF2-40B4-BE49-F238E27FC236}">
                <a16:creationId xmlns:a16="http://schemas.microsoft.com/office/drawing/2014/main" id="{2FE0832D-A0FB-4D1A-BB8B-FB50006C3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66916" name="Номер слайда 3">
            <a:extLst>
              <a:ext uri="{FF2B5EF4-FFF2-40B4-BE49-F238E27FC236}">
                <a16:creationId xmlns:a16="http://schemas.microsoft.com/office/drawing/2014/main" id="{D371B1AA-5A39-47A1-B2A9-3B02688725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1AECB3-FBD2-49CB-BE23-0F0CF3FF5E7A}" type="slidenum">
              <a:rPr lang="ru-RU" altLang="ru-RU"/>
              <a:pPr>
                <a:spcBef>
                  <a:spcPct val="0"/>
                </a:spcBef>
              </a:pPr>
              <a:t>118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0780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>
            <a:extLst>
              <a:ext uri="{FF2B5EF4-FFF2-40B4-BE49-F238E27FC236}">
                <a16:creationId xmlns:a16="http://schemas.microsoft.com/office/drawing/2014/main" id="{311300DF-B9E7-435E-AAFB-649779930E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9BB5B5-21FC-43B1-B77C-5E48BB18CCE3}" type="slidenum">
              <a:rPr lang="ru-RU" altLang="ru-RU"/>
              <a:pPr>
                <a:spcBef>
                  <a:spcPct val="0"/>
                </a:spcBef>
              </a:pPr>
              <a:t>46</a:t>
            </a:fld>
            <a:endParaRPr lang="ru-RU" altLang="ru-RU"/>
          </a:p>
        </p:txBody>
      </p:sp>
      <p:sp>
        <p:nvSpPr>
          <p:cNvPr id="179203" name="Rectangle 2">
            <a:extLst>
              <a:ext uri="{FF2B5EF4-FFF2-40B4-BE49-F238E27FC236}">
                <a16:creationId xmlns:a16="http://schemas.microsoft.com/office/drawing/2014/main" id="{81535CBA-79E4-41AA-879B-AA7E049FB5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>
            <a:extLst>
              <a:ext uri="{FF2B5EF4-FFF2-40B4-BE49-F238E27FC236}">
                <a16:creationId xmlns:a16="http://schemas.microsoft.com/office/drawing/2014/main" id="{56F79987-8AF4-4BE3-B732-50F7C5C96A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A179E3D9-60B4-44A6-A4A8-E203568FF6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43B0A2-F607-4198-8BD5-7C0010B156D8}" type="slidenum">
              <a:rPr lang="ru-RU" altLang="ru-RU"/>
              <a:pPr>
                <a:spcBef>
                  <a:spcPct val="0"/>
                </a:spcBef>
              </a:pPr>
              <a:t>47</a:t>
            </a:fld>
            <a:endParaRPr lang="ru-RU" altLang="ru-RU"/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4CC45EC9-2F74-477B-BAE3-E0266C5B21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54BE6B6B-A9C5-422F-8210-4E5A461D99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>
            <a:extLst>
              <a:ext uri="{FF2B5EF4-FFF2-40B4-BE49-F238E27FC236}">
                <a16:creationId xmlns:a16="http://schemas.microsoft.com/office/drawing/2014/main" id="{4BF44CA8-4EF1-464A-BB29-F6C3E993D5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E41BE9-CC8B-4473-8868-52612801FEE5}" type="slidenum">
              <a:rPr lang="ru-RU" altLang="ru-RU"/>
              <a:pPr>
                <a:spcBef>
                  <a:spcPct val="0"/>
                </a:spcBef>
              </a:pPr>
              <a:t>48</a:t>
            </a:fld>
            <a:endParaRPr lang="ru-RU" altLang="ru-RU"/>
          </a:p>
        </p:txBody>
      </p:sp>
      <p:sp>
        <p:nvSpPr>
          <p:cNvPr id="180227" name="Rectangle 2">
            <a:extLst>
              <a:ext uri="{FF2B5EF4-FFF2-40B4-BE49-F238E27FC236}">
                <a16:creationId xmlns:a16="http://schemas.microsoft.com/office/drawing/2014/main" id="{3AA9F83A-6B28-4F3D-95FD-F1B28F7484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>
            <a:extLst>
              <a:ext uri="{FF2B5EF4-FFF2-40B4-BE49-F238E27FC236}">
                <a16:creationId xmlns:a16="http://schemas.microsoft.com/office/drawing/2014/main" id="{22604E5E-525C-41D8-81CB-A93752D6D6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>
            <a:extLst>
              <a:ext uri="{FF2B5EF4-FFF2-40B4-BE49-F238E27FC236}">
                <a16:creationId xmlns:a16="http://schemas.microsoft.com/office/drawing/2014/main" id="{4DEFDEC8-B452-4EA7-A9EE-CD407BEE73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D66EBD-5AEE-45B4-99C5-65131EC2C2E9}" type="slidenum">
              <a:rPr lang="ru-RU" altLang="ru-RU"/>
              <a:pPr>
                <a:spcBef>
                  <a:spcPct val="0"/>
                </a:spcBef>
              </a:pPr>
              <a:t>49</a:t>
            </a:fld>
            <a:endParaRPr lang="ru-RU" altLang="ru-RU"/>
          </a:p>
        </p:txBody>
      </p:sp>
      <p:sp>
        <p:nvSpPr>
          <p:cNvPr id="181251" name="Rectangle 2">
            <a:extLst>
              <a:ext uri="{FF2B5EF4-FFF2-40B4-BE49-F238E27FC236}">
                <a16:creationId xmlns:a16="http://schemas.microsoft.com/office/drawing/2014/main" id="{2CAB0CE3-8CEE-4236-8DAE-9BAE185344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>
            <a:extLst>
              <a:ext uri="{FF2B5EF4-FFF2-40B4-BE49-F238E27FC236}">
                <a16:creationId xmlns:a16="http://schemas.microsoft.com/office/drawing/2014/main" id="{8DADDE8F-D6D3-4F88-AFEE-9ACB37484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>
            <a:extLst>
              <a:ext uri="{FF2B5EF4-FFF2-40B4-BE49-F238E27FC236}">
                <a16:creationId xmlns:a16="http://schemas.microsoft.com/office/drawing/2014/main" id="{A0FCAC9A-2A43-4D30-9DB1-A6FEE92D15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7E02AB-B47F-4C44-82D2-ED1A64F0C3B7}" type="slidenum">
              <a:rPr lang="ru-RU" altLang="ru-RU"/>
              <a:pPr>
                <a:spcBef>
                  <a:spcPct val="0"/>
                </a:spcBef>
              </a:pPr>
              <a:t>50</a:t>
            </a:fld>
            <a:endParaRPr lang="ru-RU" altLang="ru-RU"/>
          </a:p>
        </p:txBody>
      </p:sp>
      <p:sp>
        <p:nvSpPr>
          <p:cNvPr id="182275" name="Rectangle 2">
            <a:extLst>
              <a:ext uri="{FF2B5EF4-FFF2-40B4-BE49-F238E27FC236}">
                <a16:creationId xmlns:a16="http://schemas.microsoft.com/office/drawing/2014/main" id="{0D8B595B-CF20-440E-8B78-B8751B121A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>
            <a:extLst>
              <a:ext uri="{FF2B5EF4-FFF2-40B4-BE49-F238E27FC236}">
                <a16:creationId xmlns:a16="http://schemas.microsoft.com/office/drawing/2014/main" id="{51361FF6-DC96-4009-B417-6501CDB936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>
            <a:extLst>
              <a:ext uri="{FF2B5EF4-FFF2-40B4-BE49-F238E27FC236}">
                <a16:creationId xmlns:a16="http://schemas.microsoft.com/office/drawing/2014/main" id="{F953B778-F519-4A68-B687-978DDBB9D9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2C0C67-4505-43A5-B353-DE3AC854B6A4}" type="slidenum">
              <a:rPr lang="ru-RU" altLang="ru-RU"/>
              <a:pPr>
                <a:spcBef>
                  <a:spcPct val="0"/>
                </a:spcBef>
              </a:pPr>
              <a:t>51</a:t>
            </a:fld>
            <a:endParaRPr lang="ru-RU" altLang="ru-RU"/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EC84D616-B5F1-4298-84D1-E783A7C586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68C8E488-839F-4F00-A295-B12327AB16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E5C2FC-8CB0-40B5-9F8F-E80A0A542D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677FD4-833D-4169-83FD-E587BE495F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9FD587-F33B-4A8C-B49C-2B307028D0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633BD3-9535-4CD6-B355-59D5F4943B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3529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2504F0-702D-4F1D-871F-A7B0C4E0A0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158924-557D-4734-90C0-F3F511D988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E43570-8ABF-4DE8-89D8-456E59870A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D1273-8EF2-434A-B20F-528CACB606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5800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27B9E4-A632-4EDD-8F99-6C0F31C555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CBA802-F129-45CE-BB98-E13FA7AFDB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72CD4B-B5FB-4364-BF1D-48E6FF5D2D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A94D8A-1B0E-48C7-A478-1B13BB7324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338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D2EC44-4E6A-4E17-9BD8-B232D23DA2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0A5F17-8290-4DF2-9E16-3E33C84140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7CE184-2525-4840-A30B-473D9F73BF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D8180-4211-40BD-8B74-9AE87DFCF2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652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29FD11-C546-4EE1-A9F6-4A23B84B82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30EE76-643F-4743-A5E8-B31E7B7876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1EBF46-077C-42E7-91E6-80BCB0238C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4DD57-00AB-4958-B7F8-1765E3B8F0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8782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C82A4D-CB89-4FC6-ADC1-41D76B558A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E59286-329E-4A49-BE68-5811D5EAFC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DBAD68-E00B-45CD-B406-7066777171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B49D5C-9E2C-4C4F-9BA6-B0355AAEF8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6470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ADE75F-F78E-4C44-B354-9F9C64485E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BF38F2E-FE56-4EC3-9532-06155FA82E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5C58751-88BA-4B6A-BB8A-5FC8685E86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23C5A7-B41A-4701-806B-D4397AB18B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982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4B1F316-427B-4AED-A7FC-96EB50C995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23D63F0-BFD9-406E-A2E6-C74E3B49AC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7F3C967-3146-4EE8-9260-A5E99C90F0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0B0EA8-16AE-488D-83EC-51E81089D3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0765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0A42AAA-74AB-45CB-96FB-8DB4C5F3B2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42F34E1-1BD9-4030-8ECD-A07C823FCB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3D00190-131C-4E99-A44C-F37A2B26EC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73A3F0-4AFC-4293-9938-07E68DD1EF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3926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AC8221-7D4A-48A0-AAC9-40F0E541BD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113984-3B38-488C-BB59-72D4CAA3E7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8F44C4-2A0C-4957-B4D1-EE9B2120B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825A0-5FC7-4FAC-8040-2432ECA50F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3732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3179A-7396-4FE7-84F2-D2F2D8A2C5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4929F2-8C7E-49AE-B117-BD43FB0206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CFDE1D-E56E-465C-B05A-7F128FAF6A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16FFBD-F892-40A0-932D-89D40D87D79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6463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16CDD1E-BB46-4ED5-B863-4EBA4E2E27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34476F5-4828-4E75-8BD0-C4826F7AFF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C98DD06-6D72-4391-BC05-8F7BCFE16FB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630279B-8AB0-4B7A-9C8F-662F5A2541C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B409903-17F7-4B3E-A5CB-D5282DAF9FB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9770C98-69BA-41C4-A9DD-229A4A87C80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emf"/><Relationship Id="rId5" Type="http://schemas.openxmlformats.org/officeDocument/2006/relationships/image" Target="../media/image160.emf"/><Relationship Id="rId4" Type="http://schemas.openxmlformats.org/officeDocument/2006/relationships/image" Target="../media/image159.emf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4.bin"/><Relationship Id="rId3" Type="http://schemas.openxmlformats.org/officeDocument/2006/relationships/image" Target="../media/image19.png"/><Relationship Id="rId7" Type="http://schemas.openxmlformats.org/officeDocument/2006/relationships/image" Target="../media/image16.wmf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1.png"/><Relationship Id="rId5" Type="http://schemas.openxmlformats.org/officeDocument/2006/relationships/image" Target="../media/image15.wmf"/><Relationship Id="rId10" Type="http://schemas.openxmlformats.org/officeDocument/2006/relationships/image" Target="../media/image20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7.wmf"/><Relationship Id="rId14" Type="http://schemas.openxmlformats.org/officeDocument/2006/relationships/image" Target="../media/image18.w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hyperlink" Target="http://tubeamplifier.narod.ru/mess130.htm" TargetMode="Externa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5.jpeg"/><Relationship Id="rId9" Type="http://schemas.openxmlformats.org/officeDocument/2006/relationships/image" Target="../media/image24.wm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mailto:shekht@issp.ac.ru" TargetMode="Externa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suvorov@issp.ac.ru" TargetMode="Externa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hyperlink" Target="http://upload.wikimedia.org/wikipedia/commons/8/81/Ernest_Solvay.jpg" TargetMode="Externa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4%D0%B8%D0%B7%D0%B8%D0%BA%D0%B0" TargetMode="External"/><Relationship Id="rId2" Type="http://schemas.openxmlformats.org/officeDocument/2006/relationships/hyperlink" Target="https://ru.wikipedia.org/wiki/%D0%9C%D0%B0%D1%82%D0%B5%D0%BC%D0%B0%D1%82%D0%B8%D0%BA%D0%B0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u.wikipedia.org/wiki/%D0%9B%D0%B5%D0%B6%D1%91%D0%BD-%D0%94%D0%B8%D1%80%D0%B8%D1%85%D0%BB%D0%B5,_%D0%9F%D0%B5%D1%82%D0%B5%D1%80_%D0%93%D1%83%D1%81%D1%82%D0%B0%D0%B2" TargetMode="External"/><Relationship Id="rId4" Type="http://schemas.openxmlformats.org/officeDocument/2006/relationships/hyperlink" Target="https://ru.wikipedia.org/wiki/%D0%9B%D0%B0%D0%B3%D1%80%D0%B0%D0%BD%D0%B6,_%D0%96%D0%BE%D0%B7%D0%B5%D1%84_%D0%9B%D1%83%D0%B8" TargetMode="Externa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hyperlink" Target="http://ru.wikipedia.org/wiki/%D0%A4%D0%B0%D0%B9%D0%BB:Wilhelm_Conrad_R%C3%B6ntgen_(1845--1923).jpg" TargetMode="Externa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hyperlink" Target="https://commons.wikimedia.org/wiki/File:William_Shockley,_Stanford_University.jpg?uselang=ru" TargetMode="Externa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1988" TargetMode="External"/><Relationship Id="rId3" Type="http://schemas.openxmlformats.org/officeDocument/2006/relationships/hyperlink" Target="http://ru.wikipedia.org/wiki/%D0%AD%D0%BB%D0%B5%D0%BA%D1%82%D1%80%D0%BE%D0%BD%D0%BD%D1%8B%D0%B9_%D0%BC%D0%B8%D0%BA%D1%80%D0%BE%D1%81%D0%BA%D0%BE%D0%BF" TargetMode="External"/><Relationship Id="rId7" Type="http://schemas.openxmlformats.org/officeDocument/2006/relationships/hyperlink" Target="http://ru.wikipedia.org/wiki/1906" TargetMode="External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u.wikipedia.org/wiki/1939" TargetMode="External"/><Relationship Id="rId5" Type="http://schemas.openxmlformats.org/officeDocument/2006/relationships/hyperlink" Target="http://ru.wikipedia.org/wiki/Siemens_AG" TargetMode="External"/><Relationship Id="rId4" Type="http://schemas.openxmlformats.org/officeDocument/2006/relationships/hyperlink" Target="http://ru.wikipedia.org/wiki/1931" TargetMode="Externa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hyperlink" Target="https://en.wikipedia.org/wiki/File:Einstein_1933.jpg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10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1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46.png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5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2.jpeg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51.jpeg"/><Relationship Id="rId10" Type="http://schemas.openxmlformats.org/officeDocument/2006/relationships/image" Target="../media/image47.wmf"/><Relationship Id="rId4" Type="http://schemas.openxmlformats.org/officeDocument/2006/relationships/image" Target="../media/image50.jpeg"/><Relationship Id="rId9" Type="http://schemas.openxmlformats.org/officeDocument/2006/relationships/oleObject" Target="../embeddings/oleObject16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6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0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62.wmf"/><Relationship Id="rId4" Type="http://schemas.openxmlformats.org/officeDocument/2006/relationships/image" Target="../media/image59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64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4%D1%80%D1%8D%D0%BD%D1%81%D0%B8%D1%81_%D0%9A%D1%80%D0%B8%D0%BA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u.wikipedia.org/wiki/%D0%9C%D0%BE%D1%80%D0%B8%D1%81_%D0%A3%D0%B8%D0%BB%D0%BA%D0%B8%D0%BD%D1%81" TargetMode="External"/><Relationship Id="rId4" Type="http://schemas.openxmlformats.org/officeDocument/2006/relationships/hyperlink" Target="https://ru.wikipedia.org/wiki/%D0%94%D0%B6%D0%B5%D0%B9%D0%BC%D1%81_%D0%A3%D0%BE%D1%82%D1%81%D0%BE%D0%BD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hyperlink" Target="https://www.google.ru/imgres?imgurl=http://pro-kamni.ru/wp-content/uploads/2012/04/Berill..jpg&amp;imgrefurl=http://pro-kamni.ru/berill&amp;docid=VkepHBJxw6AviM&amp;tbnid=9tYOSJ97L1ZJsM:&amp;w=275&amp;h=335&amp;bih=610&amp;biw=1170&amp;ved=0ahUKEwipkK-lre7OAhXlCpoKHaTYA1MQMwglKAMwAw&amp;iact=mrc&amp;uact=8" TargetMode="External"/><Relationship Id="rId7" Type="http://schemas.openxmlformats.org/officeDocument/2006/relationships/hyperlink" Target="https://www.google.ru/imgres?imgurl=http://topkamni.ru/wp-content/uploads/2014/01/beril.jpg&amp;imgrefurl=http://topkamni.ru/kamni/berill.html&amp;docid=0HX60uITE0ra_M&amp;tbnid=OivfOUNnUyj0XM:&amp;w=336&amp;h=328&amp;bih=610&amp;biw=1170&amp;ved=0ahUKEwipkK-lre7OAhXlCpoKHaTYA1MQMwgkKAIwAg&amp;iact=mrc&amp;uact=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hyperlink" Target="https://www.google.ru/imgres?imgurl=http://finesell.ru/images/photo/beryl/beryll2.jpg&amp;imgrefurl=http://finesell.ru/vse-kamni/berill.html&amp;docid=mTOqYj3b52Po6M&amp;tbnid=lER-SCe1I-nvUM:&amp;w=250&amp;h=250&amp;bih=610&amp;biw=1170&amp;ved=0ahUKEwipkK-lre7OAhXlCpoKHaTYA1MQMwgjKAEwAQ&amp;iact=mrc&amp;uact=8" TargetMode="External"/><Relationship Id="rId10" Type="http://schemas.openxmlformats.org/officeDocument/2006/relationships/image" Target="../media/image5.jpeg"/><Relationship Id="rId4" Type="http://schemas.openxmlformats.org/officeDocument/2006/relationships/image" Target="../media/image2.jpeg"/><Relationship Id="rId9" Type="http://schemas.openxmlformats.org/officeDocument/2006/relationships/hyperlink" Target="https://www.google.ru/imgres?imgurl=http://pro-kamni.ru/wp-content/uploads/2012/04/Mineral-berill..jpg&amp;imgrefurl=http://pro-kamni.ru/berill&amp;docid=VkepHBJxw6AviM&amp;tbnid=ZeZ0h-CcCnT6iM:&amp;w=742&amp;h=744&amp;bih=610&amp;biw=1170&amp;ved=0ahUKEwipkK-lre7OAhXlCpoKHaTYA1MQMwgmKAQwBA&amp;iact=mrc&amp;uact=8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8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89.jpeg"/><Relationship Id="rId4" Type="http://schemas.openxmlformats.org/officeDocument/2006/relationships/image" Target="../media/image88.png"/><Relationship Id="rId9" Type="http://schemas.openxmlformats.org/officeDocument/2006/relationships/image" Target="../media/image87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oleObject" Target="../embeddings/oleObject27.bin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97.w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ru.wikipedia.org/wiki/%D0%A3%D1%80%D0%B1%D0%B0%D0%BD_VIII_(%D0%BF%D0%B0%D0%BF%D0%B0_%D1%80%D0%B8%D0%BC%D1%81%D0%BA%D0%B8%D0%B9)" TargetMode="Externa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commons.wikimedia.org/wiki/File:BiconvexLens.jpg?uselang=ru" TargetMode="Externa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0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36.wmf"/><Relationship Id="rId10" Type="http://schemas.openxmlformats.org/officeDocument/2006/relationships/image" Target="../media/image107.png"/><Relationship Id="rId4" Type="http://schemas.openxmlformats.org/officeDocument/2006/relationships/oleObject" Target="../embeddings/oleObject29.bin"/><Relationship Id="rId9" Type="http://schemas.openxmlformats.org/officeDocument/2006/relationships/image" Target="../media/image106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ru.solverbook.com/spravochnik/formuly-po-fizike/formula-sily-lorenca/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3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133.wmf"/><Relationship Id="rId4" Type="http://schemas.openxmlformats.org/officeDocument/2006/relationships/oleObject" Target="../embeddings/oleObject32.bin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35.em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F0A131-C2C5-4C45-A1E9-0443D0B6B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91440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i="1" u="sng" dirty="0"/>
              <a:t>Осенний семестр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706B0BE-3F1B-4311-94EF-7692FA9F1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49500"/>
            <a:ext cx="9144000" cy="2122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3333FF"/>
                </a:solidFill>
              </a:rPr>
              <a:t>I. </a:t>
            </a:r>
            <a:r>
              <a:rPr lang="ru-RU" altLang="ru-RU" sz="4400" b="1">
                <a:solidFill>
                  <a:srgbClr val="3333FF"/>
                </a:solidFill>
              </a:rPr>
              <a:t>ФИЗИЧЕСКИЕ ОСНОВЫ ДИФРАКЦИОННЫХ МЕТОДОВ ИССЛЕДОВАНИЯ </a:t>
            </a:r>
          </a:p>
        </p:txBody>
      </p:sp>
      <p:sp>
        <p:nvSpPr>
          <p:cNvPr id="13316" name="TextBox 3">
            <a:extLst>
              <a:ext uri="{FF2B5EF4-FFF2-40B4-BE49-F238E27FC236}">
                <a16:creationId xmlns:a16="http://schemas.microsoft.com/office/drawing/2014/main" id="{2FA1AE99-410E-46ED-981C-F20C5245C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02288"/>
            <a:ext cx="9144000" cy="769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/>
              <a:t>Зачет в конце семестра!!!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3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>
            <a:extLst>
              <a:ext uri="{FF2B5EF4-FFF2-40B4-BE49-F238E27FC236}">
                <a16:creationId xmlns:a16="http://schemas.microsoft.com/office/drawing/2014/main" id="{BE8A6CE4-4A01-472E-A0BF-208DC44EF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89138"/>
            <a:ext cx="9144000" cy="2586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0000FF"/>
                </a:solidFill>
              </a:rPr>
              <a:t>Что такое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0000FF"/>
                </a:solidFill>
              </a:rPr>
              <a:t>дифракция </a:t>
            </a:r>
            <a:endParaRPr lang="en-US" altLang="ru-RU" sz="5400" b="1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0000FF"/>
                </a:solidFill>
              </a:rPr>
              <a:t>и интерференция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7" descr="IMG_000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06500"/>
            <a:ext cx="80645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31586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8488"/>
            <a:ext cx="91440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62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Характер траекторий электронов, полученных в результате расчета по методу Монте-Карло, и формирование области взаимодействия для энергии электронов зонда 5 </a:t>
            </a:r>
            <a:r>
              <a:rPr lang="en-US" altLang="ru-RU" sz="2400">
                <a:solidFill>
                  <a:srgbClr val="3333FF"/>
                </a:solidFill>
              </a:rPr>
              <a:t>kev </a:t>
            </a:r>
            <a:r>
              <a:rPr lang="ru-RU" altLang="ru-RU" sz="2400">
                <a:solidFill>
                  <a:srgbClr val="3333FF"/>
                </a:solidFill>
              </a:rPr>
              <a:t>и </a:t>
            </a:r>
            <a:r>
              <a:rPr lang="en-US" altLang="ru-RU" sz="2400">
                <a:solidFill>
                  <a:srgbClr val="3333FF"/>
                </a:solidFill>
              </a:rPr>
              <a:t>20kev</a:t>
            </a:r>
            <a:r>
              <a:rPr lang="ru-RU" altLang="ru-RU" sz="2400">
                <a:solidFill>
                  <a:srgbClr val="3333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306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C0F2B2CF-1235-40C6-81F8-DA8A239FF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311275"/>
            <a:ext cx="4779963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Box 2">
            <a:extLst>
              <a:ext uri="{FF2B5EF4-FFF2-40B4-BE49-F238E27FC236}">
                <a16:creationId xmlns:a16="http://schemas.microsoft.com/office/drawing/2014/main" id="{BB90A655-D71E-4202-B017-52B352ADB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9144000" cy="1077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3333FF"/>
                </a:solidFill>
              </a:rPr>
              <a:t>Общий вид области взаимодействия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3333FF"/>
                </a:solidFill>
              </a:rPr>
              <a:t>электронов зонда с мишенью</a:t>
            </a:r>
            <a:endParaRPr lang="ru-RU" altLang="ru-RU"/>
          </a:p>
        </p:txBody>
      </p:sp>
      <p:sp>
        <p:nvSpPr>
          <p:cNvPr id="92164" name="TextBox 3">
            <a:extLst>
              <a:ext uri="{FF2B5EF4-FFF2-40B4-BE49-F238E27FC236}">
                <a16:creationId xmlns:a16="http://schemas.microsoft.com/office/drawing/2014/main" id="{920E2304-43A5-4D0B-ADB6-0988227D1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1317625"/>
            <a:ext cx="4284662" cy="532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</a:rPr>
              <a:t>Электроны зонда, проникая в материал мишени, многократно взаимодействуют с электронами атомов, решётки, с электрическими полями ядер, теряя энергию вплоть до захвата электрона зонда каким-либо центром решетки. Так как траектории движения каждого электрона имеют весьма сложную форму, в образце мишени образуется область, в которой электроны зонда растрачивают всю свою энергию. Эта область получила в литературе название области взаимодействия </a:t>
            </a:r>
            <a:endParaRPr lang="ru-RU" altLang="ru-RU" sz="2000"/>
          </a:p>
        </p:txBody>
      </p:sp>
    </p:spTree>
    <p:extLst>
      <p:ext uri="{BB962C8B-B14F-4D97-AF65-F5344CB8AC3E}">
        <p14:creationId xmlns:p14="http://schemas.microsoft.com/office/powerpoint/2010/main" val="178639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animBg="1"/>
      <p:bldP spid="92164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4">
            <a:extLst>
              <a:ext uri="{FF2B5EF4-FFF2-40B4-BE49-F238E27FC236}">
                <a16:creationId xmlns:a16="http://schemas.microsoft.com/office/drawing/2014/main" id="{76E71938-9040-4B49-B0FC-DBAB1B2C7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632"/>
            <a:ext cx="9144000" cy="144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3333FF"/>
                </a:solidFill>
              </a:rPr>
              <a:t>РЕНТГЕНОВСКИЙ МИКРОАНАЛИЗ</a:t>
            </a:r>
          </a:p>
        </p:txBody>
      </p:sp>
      <p:sp>
        <p:nvSpPr>
          <p:cNvPr id="96259" name="Text Box 7">
            <a:extLst>
              <a:ext uri="{FF2B5EF4-FFF2-40B4-BE49-F238E27FC236}">
                <a16:creationId xmlns:a16="http://schemas.microsoft.com/office/drawing/2014/main" id="{4404ABDC-A2CD-4D8C-BD0C-4E79AC267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61048"/>
            <a:ext cx="9144000" cy="25545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Первый прибор разработан и создан в 50-е г. </a:t>
            </a:r>
            <a:r>
              <a:rPr lang="en-US" altLang="ru-RU" sz="4000" b="1" dirty="0">
                <a:solidFill>
                  <a:srgbClr val="FF0000"/>
                </a:solidFill>
              </a:rPr>
              <a:t>XX</a:t>
            </a:r>
            <a:r>
              <a:rPr lang="ru-RU" altLang="ru-RU" sz="4000" b="1" dirty="0">
                <a:solidFill>
                  <a:srgbClr val="FF0000"/>
                </a:solidFill>
              </a:rPr>
              <a:t>  века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err="1">
                <a:solidFill>
                  <a:srgbClr val="FF0000"/>
                </a:solidFill>
              </a:rPr>
              <a:t>Р.Кастен</a:t>
            </a:r>
            <a:r>
              <a:rPr lang="ru-RU" altLang="ru-RU" sz="4000" b="1" dirty="0">
                <a:solidFill>
                  <a:srgbClr val="FF0000"/>
                </a:solidFill>
              </a:rPr>
              <a:t>, </a:t>
            </a:r>
            <a:r>
              <a:rPr lang="ru-RU" altLang="ru-RU" sz="4000" b="1" dirty="0" err="1">
                <a:solidFill>
                  <a:srgbClr val="FF0000"/>
                </a:solidFill>
              </a:rPr>
              <a:t>А.Гинье</a:t>
            </a:r>
            <a:r>
              <a:rPr lang="ru-RU" altLang="ru-RU" sz="4000" b="1" dirty="0">
                <a:solidFill>
                  <a:srgbClr val="FF0000"/>
                </a:solidFill>
              </a:rPr>
              <a:t> - Франция;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err="1">
                <a:solidFill>
                  <a:srgbClr val="FF0000"/>
                </a:solidFill>
              </a:rPr>
              <a:t>Н.П.Ильин</a:t>
            </a:r>
            <a:r>
              <a:rPr lang="ru-RU" altLang="ru-RU" sz="4000" b="1" dirty="0">
                <a:solidFill>
                  <a:srgbClr val="FF0000"/>
                </a:solidFill>
              </a:rPr>
              <a:t>, </a:t>
            </a:r>
            <a:r>
              <a:rPr lang="ru-RU" altLang="ru-RU" sz="4000" b="1" dirty="0" err="1">
                <a:solidFill>
                  <a:srgbClr val="FF0000"/>
                </a:solidFill>
              </a:rPr>
              <a:t>И.Б.Боровский</a:t>
            </a:r>
            <a:r>
              <a:rPr lang="ru-RU" altLang="ru-RU" sz="4000" b="1" dirty="0">
                <a:solidFill>
                  <a:srgbClr val="FF0000"/>
                </a:solidFill>
              </a:rPr>
              <a:t> - СССР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B8135E-C582-468E-81E3-A3811B71E521}"/>
              </a:ext>
            </a:extLst>
          </p:cNvPr>
          <p:cNvSpPr/>
          <p:nvPr/>
        </p:nvSpPr>
        <p:spPr>
          <a:xfrm>
            <a:off x="5574" y="1846283"/>
            <a:ext cx="9138426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b="1" dirty="0">
                <a:solidFill>
                  <a:srgbClr val="FF0000"/>
                </a:solidFill>
              </a:rPr>
              <a:t>Идея предложена и запатентована в 40-е г.</a:t>
            </a:r>
            <a:r>
              <a:rPr lang="en-US" altLang="ru-RU" sz="3600" b="1" dirty="0">
                <a:solidFill>
                  <a:srgbClr val="FF0000"/>
                </a:solidFill>
              </a:rPr>
              <a:t>XX</a:t>
            </a:r>
            <a:r>
              <a:rPr lang="ru-RU" altLang="ru-RU" sz="3600" b="1" dirty="0">
                <a:solidFill>
                  <a:srgbClr val="FF0000"/>
                </a:solidFill>
              </a:rPr>
              <a:t>  века, </a:t>
            </a:r>
            <a:endParaRPr lang="en-US" altLang="ru-RU" sz="3600" b="1" dirty="0">
              <a:solidFill>
                <a:srgbClr val="FF0000"/>
              </a:solidFill>
            </a:endParaRPr>
          </a:p>
          <a:p>
            <a:pPr algn="ctr" eaLnBrk="1" hangingPunct="1"/>
            <a:r>
              <a:rPr lang="ru-RU" altLang="ru-RU" sz="3600" b="1" dirty="0">
                <a:solidFill>
                  <a:srgbClr val="FF0000"/>
                </a:solidFill>
              </a:rPr>
              <a:t>Дж. </a:t>
            </a:r>
            <a:r>
              <a:rPr lang="ru-RU" altLang="ru-RU" sz="3600" b="1" dirty="0" err="1">
                <a:solidFill>
                  <a:srgbClr val="FF0000"/>
                </a:solidFill>
              </a:rPr>
              <a:t>Хиллер</a:t>
            </a:r>
            <a:r>
              <a:rPr lang="ru-RU" altLang="ru-RU" sz="3600" b="1" dirty="0">
                <a:solidFill>
                  <a:srgbClr val="FF0000"/>
                </a:solidFill>
              </a:rPr>
              <a:t>, США;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animBg="1"/>
      <p:bldP spid="96259" grpId="0" animBg="1"/>
      <p:bldP spid="2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Box 3">
            <a:extLst>
              <a:ext uri="{FF2B5EF4-FFF2-40B4-BE49-F238E27FC236}">
                <a16:creationId xmlns:a16="http://schemas.microsoft.com/office/drawing/2014/main" id="{E1E712EC-A630-4426-BB1B-A463CCFCA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3643277"/>
            <a:ext cx="4716016" cy="31700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b="1" dirty="0">
                <a:solidFill>
                  <a:srgbClr val="3333FF"/>
                </a:solidFill>
              </a:rPr>
              <a:t>Длина волны испускаемого характеристического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b="1" dirty="0">
                <a:solidFill>
                  <a:srgbClr val="3333FF"/>
                </a:solidFill>
              </a:rPr>
              <a:t>рентгеновского излучения является функцией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b="1" dirty="0">
                <a:solidFill>
                  <a:srgbClr val="3333FF"/>
                </a:solidFill>
              </a:rPr>
              <a:t>атомного номера излучающего элемента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b="1" dirty="0"/>
              <a:t>Генри </a:t>
            </a:r>
            <a:r>
              <a:rPr lang="ru-RU" altLang="ru-RU" sz="2500" b="1" dirty="0" err="1"/>
              <a:t>Мозли</a:t>
            </a:r>
            <a:r>
              <a:rPr lang="ru-RU" altLang="ru-RU" sz="2500" b="1" dirty="0"/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b="1" dirty="0"/>
              <a:t>Английский физик</a:t>
            </a:r>
          </a:p>
        </p:txBody>
      </p:sp>
      <p:pic>
        <p:nvPicPr>
          <p:cNvPr id="8" name="Picture 8" descr="Рисунок11">
            <a:extLst>
              <a:ext uri="{FF2B5EF4-FFF2-40B4-BE49-F238E27FC236}">
                <a16:creationId xmlns:a16="http://schemas.microsoft.com/office/drawing/2014/main" id="{FA9DB9FE-4202-4294-9CA3-B7081ECE4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068" y="1087439"/>
            <a:ext cx="3347864" cy="225505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A593D94C-5859-4CCE-B38B-E83C1EE1E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61"/>
            <a:ext cx="914400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dirty="0"/>
              <a:t>Закон </a:t>
            </a:r>
            <a:r>
              <a:rPr lang="ru-RU" altLang="ru-RU" sz="5400" b="1" dirty="0" err="1"/>
              <a:t>Мозли</a:t>
            </a:r>
            <a:endParaRPr lang="ru-RU" altLang="ru-RU" sz="54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6FE931-D0AD-4F17-B4F3-08214505D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810"/>
            <a:ext cx="4283968" cy="3289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4" grpId="0" animBg="1"/>
      <p:bldP spid="9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Рисунок 2">
            <a:extLst>
              <a:ext uri="{FF2B5EF4-FFF2-40B4-BE49-F238E27FC236}">
                <a16:creationId xmlns:a16="http://schemas.microsoft.com/office/drawing/2014/main" id="{833C2FFC-2D01-456F-B896-BA0CA20E3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43" y="2043619"/>
            <a:ext cx="1762125" cy="25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Рисунок 3">
            <a:extLst>
              <a:ext uri="{FF2B5EF4-FFF2-40B4-BE49-F238E27FC236}">
                <a16:creationId xmlns:a16="http://schemas.microsoft.com/office/drawing/2014/main" id="{997E1716-9C41-4260-BAD6-63027B8E8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79696"/>
            <a:ext cx="1762125" cy="255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Рисунок 4">
            <a:extLst>
              <a:ext uri="{FF2B5EF4-FFF2-40B4-BE49-F238E27FC236}">
                <a16:creationId xmlns:a16="http://schemas.microsoft.com/office/drawing/2014/main" id="{C64398CC-E9DE-4DA3-A4AC-4A5687410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617" y="4692799"/>
            <a:ext cx="1762125" cy="18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Рисунок 5">
            <a:extLst>
              <a:ext uri="{FF2B5EF4-FFF2-40B4-BE49-F238E27FC236}">
                <a16:creationId xmlns:a16="http://schemas.microsoft.com/office/drawing/2014/main" id="{F2597D56-55F7-4365-AFAC-E812CA915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4607484"/>
            <a:ext cx="1762124" cy="215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1" name="TextBox 6">
            <a:extLst>
              <a:ext uri="{FF2B5EF4-FFF2-40B4-BE49-F238E27FC236}">
                <a16:creationId xmlns:a16="http://schemas.microsoft.com/office/drawing/2014/main" id="{74799184-A2CC-4523-AFA6-8AB8DAD05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80206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Первый прибор разработан и создан в 50-е г. XX века независимо во Франции и в СССР</a:t>
            </a:r>
          </a:p>
        </p:txBody>
      </p:sp>
      <p:sp>
        <p:nvSpPr>
          <p:cNvPr id="118792" name="TextBox 7">
            <a:extLst>
              <a:ext uri="{FF2B5EF4-FFF2-40B4-BE49-F238E27FC236}">
                <a16:creationId xmlns:a16="http://schemas.microsoft.com/office/drawing/2014/main" id="{4F2E7F1C-9409-4C04-A785-C9A6B4D23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3643" y="4209160"/>
            <a:ext cx="1762125" cy="3810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err="1"/>
              <a:t>Р.Кастен</a:t>
            </a:r>
            <a:endParaRPr lang="ru-RU" altLang="ru-RU" sz="1800" dirty="0"/>
          </a:p>
        </p:txBody>
      </p:sp>
      <p:sp>
        <p:nvSpPr>
          <p:cNvPr id="118793" name="TextBox 8">
            <a:extLst>
              <a:ext uri="{FF2B5EF4-FFF2-40B4-BE49-F238E27FC236}">
                <a16:creationId xmlns:a16="http://schemas.microsoft.com/office/drawing/2014/main" id="{0171A8A7-7B82-4EFF-95E3-9A17B90F2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8811" y="4149792"/>
            <a:ext cx="1783426" cy="3810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err="1"/>
              <a:t>А.Гинье</a:t>
            </a:r>
            <a:endParaRPr lang="ru-RU" altLang="ru-RU" sz="1800" dirty="0"/>
          </a:p>
        </p:txBody>
      </p:sp>
      <p:sp>
        <p:nvSpPr>
          <p:cNvPr id="118794" name="TextBox 10">
            <a:extLst>
              <a:ext uri="{FF2B5EF4-FFF2-40B4-BE49-F238E27FC236}">
                <a16:creationId xmlns:a16="http://schemas.microsoft.com/office/drawing/2014/main" id="{FCADA530-302E-420B-8911-DB20DA251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617" y="6504874"/>
            <a:ext cx="176212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err="1"/>
              <a:t>Н.П.Ильин</a:t>
            </a:r>
            <a:endParaRPr lang="ru-RU" altLang="ru-RU" sz="1800" dirty="0"/>
          </a:p>
        </p:txBody>
      </p:sp>
      <p:sp>
        <p:nvSpPr>
          <p:cNvPr id="118795" name="TextBox 11">
            <a:extLst>
              <a:ext uri="{FF2B5EF4-FFF2-40B4-BE49-F238E27FC236}">
                <a16:creationId xmlns:a16="http://schemas.microsoft.com/office/drawing/2014/main" id="{3674F93E-65E0-4F44-AC93-455125BF4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7086" y="6507508"/>
            <a:ext cx="17621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err="1"/>
              <a:t>И.Б.Боровский</a:t>
            </a:r>
            <a:endParaRPr lang="ru-RU" altLang="ru-RU" sz="1800" dirty="0"/>
          </a:p>
        </p:txBody>
      </p:sp>
      <p:sp>
        <p:nvSpPr>
          <p:cNvPr id="118796" name="TextBox 12">
            <a:extLst>
              <a:ext uri="{FF2B5EF4-FFF2-40B4-BE49-F238E27FC236}">
                <a16:creationId xmlns:a16="http://schemas.microsoft.com/office/drawing/2014/main" id="{4A01C5C1-6574-4153-9135-59BAE3AC7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2700"/>
            <a:ext cx="9144000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3333FF"/>
                </a:solidFill>
              </a:rPr>
              <a:t>Электронно-зондовый микроанал</a:t>
            </a:r>
            <a:r>
              <a:rPr lang="ru-RU" altLang="ru-RU" sz="4000" b="1" dirty="0">
                <a:solidFill>
                  <a:srgbClr val="3333FF"/>
                </a:solidFill>
              </a:rPr>
              <a:t>из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 animBg="1"/>
      <p:bldP spid="118792" grpId="0" animBg="1"/>
      <p:bldP spid="118793" grpId="0" animBg="1"/>
      <p:bldP spid="118794" grpId="0" animBg="1"/>
      <p:bldP spid="118795" grpId="0" animBg="1"/>
      <p:bldP spid="11879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Text Box 5">
            <a:extLst>
              <a:ext uri="{FF2B5EF4-FFF2-40B4-BE49-F238E27FC236}">
                <a16:creationId xmlns:a16="http://schemas.microsoft.com/office/drawing/2014/main" id="{5CEC16AC-70E3-4335-89BC-6744E21BD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624"/>
            <a:ext cx="9144000" cy="674030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i="1" dirty="0">
                <a:solidFill>
                  <a:srgbClr val="FF0000"/>
                </a:solidFill>
              </a:rPr>
              <a:t>Рентгеновский микроанализ позволяет определять атомный состав материалов практически во всем интервале концентраций с точностью около 2%</a:t>
            </a:r>
            <a:endParaRPr lang="ru-RU" altLang="ru-RU" sz="5400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0A795C-4197-48C5-BA6F-44E6BB7AB31B}"/>
              </a:ext>
            </a:extLst>
          </p:cNvPr>
          <p:cNvSpPr/>
          <p:nvPr/>
        </p:nvSpPr>
        <p:spPr>
          <a:xfrm>
            <a:off x="-1686" y="920621"/>
            <a:ext cx="9144000" cy="50167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200" b="1" dirty="0">
                <a:solidFill>
                  <a:srgbClr val="3333FF"/>
                </a:solidFill>
              </a:rPr>
              <a:t>Чувствительность анализа неоднородна по всему спектру элементов таблицы Менделеева и сильно зависит от атомного номера. Так для легких элементов, например, для </a:t>
            </a:r>
            <a:r>
              <a:rPr lang="ru-RU" altLang="ru-RU" sz="3200" b="1" i="1" dirty="0" err="1">
                <a:solidFill>
                  <a:srgbClr val="3333FF"/>
                </a:solidFill>
              </a:rPr>
              <a:t>Be</a:t>
            </a:r>
            <a:r>
              <a:rPr lang="ru-RU" altLang="ru-RU" sz="3200" b="1" dirty="0">
                <a:solidFill>
                  <a:srgbClr val="3333FF"/>
                </a:solidFill>
              </a:rPr>
              <a:t> (</a:t>
            </a:r>
            <a:r>
              <a:rPr lang="ru-RU" altLang="ru-RU" sz="3200" b="1" i="1" dirty="0">
                <a:solidFill>
                  <a:srgbClr val="3333FF"/>
                </a:solidFill>
              </a:rPr>
              <a:t>Z=4</a:t>
            </a:r>
            <a:r>
              <a:rPr lang="ru-RU" altLang="ru-RU" sz="3200" b="1" dirty="0">
                <a:solidFill>
                  <a:srgbClr val="3333FF"/>
                </a:solidFill>
              </a:rPr>
              <a:t>), предельное обнаруживаемое количество элемента составляет более </a:t>
            </a:r>
            <a:r>
              <a:rPr lang="ru-RU" altLang="ru-RU" sz="3200" b="1" i="1" dirty="0">
                <a:solidFill>
                  <a:srgbClr val="3333FF"/>
                </a:solidFill>
              </a:rPr>
              <a:t>10%</a:t>
            </a:r>
            <a:r>
              <a:rPr lang="ru-RU" altLang="ru-RU" sz="3200" b="1" dirty="0">
                <a:solidFill>
                  <a:srgbClr val="3333FF"/>
                </a:solidFill>
              </a:rPr>
              <a:t>. С ростом атомного номера чувствительность анализа растет и при благоприятных условиях может достигать </a:t>
            </a:r>
            <a:r>
              <a:rPr lang="ru-RU" altLang="ru-RU" sz="3200" b="1" i="1" dirty="0">
                <a:solidFill>
                  <a:srgbClr val="3333FF"/>
                </a:solidFill>
              </a:rPr>
              <a:t>0.1-0.01% </a:t>
            </a:r>
            <a:r>
              <a:rPr lang="ru-RU" altLang="ru-RU" sz="3200" b="1" dirty="0">
                <a:solidFill>
                  <a:srgbClr val="3333FF"/>
                </a:solidFill>
              </a:rPr>
              <a:t>для </a:t>
            </a:r>
            <a:r>
              <a:rPr lang="ru-RU" altLang="ru-RU" sz="3200" b="1" i="1" dirty="0" err="1">
                <a:solidFill>
                  <a:srgbClr val="3333FF"/>
                </a:solidFill>
              </a:rPr>
              <a:t>Re</a:t>
            </a:r>
            <a:r>
              <a:rPr lang="ru-RU" altLang="ru-RU" sz="3200" b="1" dirty="0">
                <a:solidFill>
                  <a:srgbClr val="3333FF"/>
                </a:solidFill>
              </a:rPr>
              <a:t> (</a:t>
            </a:r>
            <a:r>
              <a:rPr lang="ru-RU" altLang="ru-RU" sz="3200" b="1" i="1" dirty="0">
                <a:solidFill>
                  <a:srgbClr val="3333FF"/>
                </a:solidFill>
              </a:rPr>
              <a:t>Z=75</a:t>
            </a:r>
            <a:r>
              <a:rPr lang="ru-RU" altLang="ru-RU" sz="3200" b="1" dirty="0">
                <a:solidFill>
                  <a:srgbClr val="3333FF"/>
                </a:solidFill>
              </a:rPr>
              <a:t>)</a:t>
            </a:r>
            <a:r>
              <a:rPr lang="ru-RU" altLang="ru-RU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463809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K:\Без имени1.bmp">
            <a:extLst>
              <a:ext uri="{FF2B5EF4-FFF2-40B4-BE49-F238E27FC236}">
                <a16:creationId xmlns:a16="http://schemas.microsoft.com/office/drawing/2014/main" id="{802E589C-EE27-4A7E-96D3-48ECE24BD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717675"/>
            <a:ext cx="3532187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TextBox 3">
            <a:extLst>
              <a:ext uri="{FF2B5EF4-FFF2-40B4-BE49-F238E27FC236}">
                <a16:creationId xmlns:a16="http://schemas.microsoft.com/office/drawing/2014/main" id="{DF27816C-5B81-4E35-B2F3-A27E5C6E4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1682750"/>
            <a:ext cx="15716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Колонна ЭМ</a:t>
            </a:r>
          </a:p>
        </p:txBody>
      </p:sp>
      <p:sp>
        <p:nvSpPr>
          <p:cNvPr id="120836" name="TextBox 4">
            <a:extLst>
              <a:ext uri="{FF2B5EF4-FFF2-40B4-BE49-F238E27FC236}">
                <a16:creationId xmlns:a16="http://schemas.microsoft.com/office/drawing/2014/main" id="{8A25C65E-22A3-4F23-81E6-DDC50786D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5488"/>
            <a:ext cx="21875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Камера образцов</a:t>
            </a:r>
          </a:p>
        </p:txBody>
      </p:sp>
      <p:sp>
        <p:nvSpPr>
          <p:cNvPr id="120837" name="TextBox 6">
            <a:extLst>
              <a:ext uri="{FF2B5EF4-FFF2-40B4-BE49-F238E27FC236}">
                <a16:creationId xmlns:a16="http://schemas.microsoft.com/office/drawing/2014/main" id="{2DC93298-6F73-4868-8E78-DBB0F7419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0" y="4479925"/>
            <a:ext cx="1524000" cy="922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Детектор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вторичных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электронов</a:t>
            </a:r>
          </a:p>
        </p:txBody>
      </p:sp>
      <p:sp>
        <p:nvSpPr>
          <p:cNvPr id="120838" name="TextBox 7">
            <a:extLst>
              <a:ext uri="{FF2B5EF4-FFF2-40B4-BE49-F238E27FC236}">
                <a16:creationId xmlns:a16="http://schemas.microsoft.com/office/drawing/2014/main" id="{8A1D153D-0BE5-40F4-B4E0-D12D32347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5700" y="1682750"/>
            <a:ext cx="29083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Энергодисперсионный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спектрометр</a:t>
            </a:r>
          </a:p>
        </p:txBody>
      </p:sp>
      <p:sp>
        <p:nvSpPr>
          <p:cNvPr id="120839" name="TextBox 8">
            <a:extLst>
              <a:ext uri="{FF2B5EF4-FFF2-40B4-BE49-F238E27FC236}">
                <a16:creationId xmlns:a16="http://schemas.microsoft.com/office/drawing/2014/main" id="{2AB9C1B9-445A-4978-AD30-1C622886F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550" y="3081338"/>
            <a:ext cx="1612900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Оптический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микроскоп</a:t>
            </a:r>
          </a:p>
        </p:txBody>
      </p:sp>
      <p:sp>
        <p:nvSpPr>
          <p:cNvPr id="120840" name="TextBox 9">
            <a:extLst>
              <a:ext uri="{FF2B5EF4-FFF2-40B4-BE49-F238E27FC236}">
                <a16:creationId xmlns:a16="http://schemas.microsoft.com/office/drawing/2014/main" id="{7B46E6E9-BC7F-450F-B377-3DD287065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5667375"/>
            <a:ext cx="3395663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Кристалл-дифракционный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спектрометр </a:t>
            </a:r>
          </a:p>
        </p:txBody>
      </p:sp>
      <p:sp>
        <p:nvSpPr>
          <p:cNvPr id="120841" name="TextBox 10">
            <a:extLst>
              <a:ext uri="{FF2B5EF4-FFF2-40B4-BE49-F238E27FC236}">
                <a16:creationId xmlns:a16="http://schemas.microsoft.com/office/drawing/2014/main" id="{A7A7EBB8-4A99-4D4D-95F3-E28528236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2943225"/>
            <a:ext cx="238125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Детектор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отраженных назад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электронов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E58D1E83-5D0A-46C8-B7C7-21D4874FCA5A}"/>
              </a:ext>
            </a:extLst>
          </p:cNvPr>
          <p:cNvCxnSpPr/>
          <p:nvPr/>
        </p:nvCxnSpPr>
        <p:spPr>
          <a:xfrm flipV="1">
            <a:off x="1300163" y="4365625"/>
            <a:ext cx="1760537" cy="1301750"/>
          </a:xfrm>
          <a:prstGeom prst="straightConnector1">
            <a:avLst/>
          </a:prstGeom>
          <a:ln w="57150" cmpd="tri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F9E79F2C-C12A-4D04-95E1-A50993B8B4D0}"/>
              </a:ext>
            </a:extLst>
          </p:cNvPr>
          <p:cNvCxnSpPr>
            <a:cxnSpLocks/>
          </p:cNvCxnSpPr>
          <p:nvPr/>
        </p:nvCxnSpPr>
        <p:spPr>
          <a:xfrm flipH="1" flipV="1">
            <a:off x="4427538" y="4941888"/>
            <a:ext cx="1223962" cy="863601"/>
          </a:xfrm>
          <a:prstGeom prst="straightConnector1">
            <a:avLst/>
          </a:prstGeom>
          <a:ln w="57150" cmpd="tri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0C4EE2AB-C04C-44F3-9578-43A84C197561}"/>
              </a:ext>
            </a:extLst>
          </p:cNvPr>
          <p:cNvCxnSpPr>
            <a:stCxn id="120841" idx="2"/>
          </p:cNvCxnSpPr>
          <p:nvPr/>
        </p:nvCxnSpPr>
        <p:spPr>
          <a:xfrm>
            <a:off x="1271588" y="3867150"/>
            <a:ext cx="3024187" cy="422275"/>
          </a:xfrm>
          <a:prstGeom prst="straightConnector1">
            <a:avLst/>
          </a:prstGeom>
          <a:ln w="57150" cmpd="tri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48DC89AF-FC51-4D41-A2B7-91BAEE23E1AD}"/>
              </a:ext>
            </a:extLst>
          </p:cNvPr>
          <p:cNvCxnSpPr>
            <a:stCxn id="120835" idx="3"/>
          </p:cNvCxnSpPr>
          <p:nvPr/>
        </p:nvCxnSpPr>
        <p:spPr>
          <a:xfrm>
            <a:off x="1981200" y="1866900"/>
            <a:ext cx="2159000" cy="338138"/>
          </a:xfrm>
          <a:prstGeom prst="straightConnector1">
            <a:avLst/>
          </a:prstGeom>
          <a:ln w="57150" cmpd="tri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4F6FA941-9AB0-452C-9D46-E62B01DE9F9D}"/>
              </a:ext>
            </a:extLst>
          </p:cNvPr>
          <p:cNvCxnSpPr>
            <a:stCxn id="120839" idx="1"/>
          </p:cNvCxnSpPr>
          <p:nvPr/>
        </p:nvCxnSpPr>
        <p:spPr>
          <a:xfrm flipH="1">
            <a:off x="6011863" y="3405188"/>
            <a:ext cx="928687" cy="323850"/>
          </a:xfrm>
          <a:prstGeom prst="straightConnector1">
            <a:avLst/>
          </a:prstGeom>
          <a:ln w="57150" cmpd="tri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3973389B-C28D-43A5-AB6B-0BA635CD5BF0}"/>
              </a:ext>
            </a:extLst>
          </p:cNvPr>
          <p:cNvCxnSpPr>
            <a:stCxn id="120837" idx="1"/>
          </p:cNvCxnSpPr>
          <p:nvPr/>
        </p:nvCxnSpPr>
        <p:spPr>
          <a:xfrm flipH="1" flipV="1">
            <a:off x="5580063" y="4365625"/>
            <a:ext cx="1404937" cy="576263"/>
          </a:xfrm>
          <a:prstGeom prst="straightConnector1">
            <a:avLst/>
          </a:prstGeom>
          <a:ln w="57150" cmpd="tri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227" name="Прямая со стрелкой 180226">
            <a:extLst>
              <a:ext uri="{FF2B5EF4-FFF2-40B4-BE49-F238E27FC236}">
                <a16:creationId xmlns:a16="http://schemas.microsoft.com/office/drawing/2014/main" id="{B878F5A3-9587-4EAC-8167-72EDD1F70A8C}"/>
              </a:ext>
            </a:extLst>
          </p:cNvPr>
          <p:cNvCxnSpPr>
            <a:stCxn id="120838" idx="2"/>
          </p:cNvCxnSpPr>
          <p:nvPr/>
        </p:nvCxnSpPr>
        <p:spPr>
          <a:xfrm flipH="1">
            <a:off x="5435600" y="2328863"/>
            <a:ext cx="2254250" cy="307975"/>
          </a:xfrm>
          <a:prstGeom prst="straightConnector1">
            <a:avLst/>
          </a:prstGeom>
          <a:ln w="57150" cmpd="tri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849" name="Text Box 32">
            <a:extLst>
              <a:ext uri="{FF2B5EF4-FFF2-40B4-BE49-F238E27FC236}">
                <a16:creationId xmlns:a16="http://schemas.microsoft.com/office/drawing/2014/main" id="{8BD9837B-164A-4EAD-B847-17A490FCC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9525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Схема современного</a:t>
            </a:r>
            <a:br>
              <a:rPr lang="ru-RU" altLang="ru-RU" sz="2400" b="1">
                <a:solidFill>
                  <a:srgbClr val="000000"/>
                </a:solidFill>
              </a:rPr>
            </a:br>
            <a:r>
              <a:rPr lang="ru-RU" altLang="ru-RU" sz="2400" b="1">
                <a:solidFill>
                  <a:srgbClr val="000000"/>
                </a:solidFill>
              </a:rPr>
              <a:t>комбинированного прибора,</a:t>
            </a:r>
            <a:br>
              <a:rPr lang="ru-RU" altLang="ru-RU" sz="2400" b="1">
                <a:solidFill>
                  <a:srgbClr val="000000"/>
                </a:solidFill>
              </a:rPr>
            </a:br>
            <a:r>
              <a:rPr lang="ru-RU" altLang="ru-RU" sz="2400" b="1">
                <a:solidFill>
                  <a:srgbClr val="000000"/>
                </a:solidFill>
              </a:rPr>
              <a:t>совмещающего электронный микроскоп</a:t>
            </a:r>
            <a:br>
              <a:rPr lang="ru-RU" altLang="ru-RU" sz="2400" b="1">
                <a:solidFill>
                  <a:srgbClr val="000000"/>
                </a:solidFill>
              </a:rPr>
            </a:br>
            <a:r>
              <a:rPr lang="ru-RU" altLang="ru-RU" sz="2400" b="1">
                <a:solidFill>
                  <a:srgbClr val="000000"/>
                </a:solidFill>
              </a:rPr>
              <a:t>и рентгеноспектральный микроанализатор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animBg="1"/>
      <p:bldP spid="120836" grpId="0" animBg="1"/>
      <p:bldP spid="120837" grpId="0" animBg="1"/>
      <p:bldP spid="120838" grpId="0" animBg="1"/>
      <p:bldP spid="120839" grpId="0" animBg="1"/>
      <p:bldP spid="120840" grpId="0" animBg="1"/>
      <p:bldP spid="120841" grpId="0" animBg="1"/>
      <p:bldP spid="12084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798359-FEEF-4F53-83E4-9FC6AAA6293B}"/>
              </a:ext>
            </a:extLst>
          </p:cNvPr>
          <p:cNvSpPr txBox="1"/>
          <p:nvPr/>
        </p:nvSpPr>
        <p:spPr>
          <a:xfrm>
            <a:off x="0" y="2060848"/>
            <a:ext cx="91440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3333FF"/>
                </a:solidFill>
              </a:rPr>
              <a:t>Методы получения высокого напряжения</a:t>
            </a:r>
          </a:p>
        </p:txBody>
      </p:sp>
    </p:spTree>
    <p:extLst>
      <p:ext uri="{BB962C8B-B14F-4D97-AF65-F5344CB8AC3E}">
        <p14:creationId xmlns:p14="http://schemas.microsoft.com/office/powerpoint/2010/main" val="879296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0EAB61-F683-4D99-84B4-9DD43619A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75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Особенности рассеяния волн на препятствиях</a:t>
            </a:r>
          </a:p>
        </p:txBody>
      </p:sp>
      <p:pic>
        <p:nvPicPr>
          <p:cNvPr id="3" name="Picture 3" descr="D:\Тень 2.tif">
            <a:extLst>
              <a:ext uri="{FF2B5EF4-FFF2-40B4-BE49-F238E27FC236}">
                <a16:creationId xmlns:a16="http://schemas.microsoft.com/office/drawing/2014/main" id="{77C7EBA8-CD22-421C-9ECA-8804DD5A3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916113"/>
            <a:ext cx="386397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37E49448-182B-4A4E-B7A5-BA5BEEF8035B}"/>
              </a:ext>
            </a:extLst>
          </p:cNvPr>
          <p:cNvCxnSpPr/>
          <p:nvPr/>
        </p:nvCxnSpPr>
        <p:spPr>
          <a:xfrm flipH="1">
            <a:off x="3644900" y="3330575"/>
            <a:ext cx="706438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Левая фигурная скобка 4">
            <a:extLst>
              <a:ext uri="{FF2B5EF4-FFF2-40B4-BE49-F238E27FC236}">
                <a16:creationId xmlns:a16="http://schemas.microsoft.com/office/drawing/2014/main" id="{DEB38A48-239B-430D-A6D5-E6D310D36547}"/>
              </a:ext>
            </a:extLst>
          </p:cNvPr>
          <p:cNvSpPr/>
          <p:nvPr/>
        </p:nvSpPr>
        <p:spPr>
          <a:xfrm>
            <a:off x="4471988" y="658813"/>
            <a:ext cx="431800" cy="534828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8FCE82A-4B63-4013-8E98-CB08227654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97425" y="2967038"/>
          <a:ext cx="203835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23" name="Equation" r:id="rId4" imgW="482181" imgH="177646" progId="Equation.DSMT4">
                  <p:embed/>
                </p:oleObj>
              </mc:Choice>
              <mc:Fallback>
                <p:oleObj name="Equation" r:id="rId4" imgW="482181" imgH="177646" progId="Equation.DSMT4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7425" y="2967038"/>
                        <a:ext cx="2038350" cy="847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A4DD390-11A6-46F3-AB56-8C33AB9952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87900" y="1154113"/>
          <a:ext cx="20129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24" name="Equation" r:id="rId6" imgW="469696" imgH="177723" progId="Equation.DSMT4">
                  <p:embed/>
                </p:oleObj>
              </mc:Choice>
              <mc:Fallback>
                <p:oleObj name="Equation" r:id="rId6" imgW="469696" imgH="177723" progId="Equation.DSMT4">
                  <p:embed/>
                  <p:pic>
                    <p:nvPicPr>
                      <p:cNvPr id="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1154113"/>
                        <a:ext cx="2012950" cy="762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96785BCB-43F9-4F5A-B515-F42A5BE141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91075" y="4581525"/>
          <a:ext cx="2084388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25" name="Equation" r:id="rId8" imgW="393359" imgH="177646" progId="Equation.DSMT4">
                  <p:embed/>
                </p:oleObj>
              </mc:Choice>
              <mc:Fallback>
                <p:oleObj name="Equation" r:id="rId8" imgW="393359" imgH="177646" progId="Equation.DSMT4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1075" y="4581525"/>
                        <a:ext cx="2084388" cy="9318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 descr="D:\Тень 3.tif">
            <a:extLst>
              <a:ext uri="{FF2B5EF4-FFF2-40B4-BE49-F238E27FC236}">
                <a16:creationId xmlns:a16="http://schemas.microsoft.com/office/drawing/2014/main" id="{914ABC4D-BE51-4856-8822-38AA6AA75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481263"/>
            <a:ext cx="1685925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D:\DO.tif">
            <a:extLst>
              <a:ext uri="{FF2B5EF4-FFF2-40B4-BE49-F238E27FC236}">
                <a16:creationId xmlns:a16="http://schemas.microsoft.com/office/drawing/2014/main" id="{0DEF6331-5795-4C4C-BB7C-E01F535D5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4259263"/>
            <a:ext cx="16859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5A2CE49-8286-4D19-92AC-69E815694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58813"/>
            <a:ext cx="16954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8E4A7360-2B1B-42D1-BCE8-9F9524DFB5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7600" y="4940300"/>
          <a:ext cx="2149475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26" name="Equation" r:id="rId13" imgW="482181" imgH="177646" progId="Equation.DSMT4">
                  <p:embed/>
                </p:oleObj>
              </mc:Choice>
              <mc:Fallback>
                <p:oleObj name="Equation" r:id="rId13" imgW="482181" imgH="177646" progId="Equation.DSMT4">
                  <p:embed/>
                  <p:pic>
                    <p:nvPicPr>
                      <p:cNvPr id="0" name="Объект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600" y="4940300"/>
                        <a:ext cx="2149475" cy="792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4">
            <a:extLst>
              <a:ext uri="{FF2B5EF4-FFF2-40B4-BE49-F238E27FC236}">
                <a16:creationId xmlns:a16="http://schemas.microsoft.com/office/drawing/2014/main" id="{7AD49EDD-0AB7-44C5-A37E-1A1252D48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25" y="5761038"/>
            <a:ext cx="40306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Calibri" panose="020F0502020204030204" pitchFamily="34" charset="0"/>
              </a:rPr>
              <a:t>До препятствия доходит плоская волна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174CCF-2A20-46D4-8C08-6E70D6288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15063"/>
            <a:ext cx="91440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i="1"/>
              <a:t>I</a:t>
            </a:r>
            <a:r>
              <a:rPr lang="ru-RU" altLang="ru-RU" sz="1800" b="1" i="1"/>
              <a:t> </a:t>
            </a:r>
            <a:r>
              <a:rPr lang="en-US" altLang="ru-RU" sz="1800" b="1">
                <a:latin typeface="Calibri" panose="020F0502020204030204" pitchFamily="34" charset="0"/>
              </a:rPr>
              <a:t>- </a:t>
            </a:r>
            <a:r>
              <a:rPr lang="ru-RU" altLang="ru-RU" sz="1800" b="1">
                <a:latin typeface="Calibri" panose="020F0502020204030204" pitchFamily="34" charset="0"/>
              </a:rPr>
              <a:t>источник излучения; </a:t>
            </a:r>
            <a:r>
              <a:rPr lang="en-US" altLang="ru-RU" sz="1800" b="1" i="1">
                <a:latin typeface="Calibri" panose="020F0502020204030204" pitchFamily="34" charset="0"/>
              </a:rPr>
              <a:t>A</a:t>
            </a:r>
            <a:r>
              <a:rPr lang="ru-RU" altLang="ru-RU" sz="1800" b="1">
                <a:latin typeface="Calibri" panose="020F0502020204030204" pitchFamily="34" charset="0"/>
              </a:rPr>
              <a:t> – препятствие (диафрагма); </a:t>
            </a:r>
            <a:r>
              <a:rPr lang="en-US" altLang="ru-RU" sz="1800" b="1">
                <a:latin typeface="Calibri" panose="020F0502020204030204" pitchFamily="34" charset="0"/>
              </a:rPr>
              <a:t>B – </a:t>
            </a:r>
            <a:r>
              <a:rPr lang="ru-RU" altLang="ru-RU" sz="1800" b="1">
                <a:latin typeface="Calibri" panose="020F0502020204030204" pitchFamily="34" charset="0"/>
              </a:rPr>
              <a:t>экран;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latin typeface="Calibri" panose="020F0502020204030204" pitchFamily="34" charset="0"/>
              </a:rPr>
              <a:t>d – </a:t>
            </a:r>
            <a:r>
              <a:rPr lang="ru-RU" altLang="ru-RU" sz="1800" b="1">
                <a:latin typeface="Calibri" panose="020F0502020204030204" pitchFamily="34" charset="0"/>
              </a:rPr>
              <a:t>расстояние источник-экран; </a:t>
            </a:r>
            <a:r>
              <a:rPr lang="el-GR" altLang="ru-RU" sz="1800" b="1">
                <a:latin typeface="Calibri" panose="020F0502020204030204" pitchFamily="34" charset="0"/>
              </a:rPr>
              <a:t>Δ</a:t>
            </a:r>
            <a:r>
              <a:rPr lang="ru-RU" altLang="ru-RU" sz="1800" b="1">
                <a:latin typeface="Calibri" panose="020F0502020204030204" pitchFamily="34" charset="0"/>
              </a:rPr>
              <a:t> – размеры препятствия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3" grpId="0" animBg="1"/>
      <p:bldP spid="1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9" descr="Безымянный 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1268413"/>
            <a:ext cx="7056437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10"/>
          <p:cNvSpPr txBox="1">
            <a:spLocks noChangeArrowheads="1"/>
          </p:cNvSpPr>
          <p:nvPr/>
        </p:nvSpPr>
        <p:spPr bwMode="auto">
          <a:xfrm>
            <a:off x="-26988" y="12700"/>
            <a:ext cx="9144001" cy="768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0000CC"/>
                </a:solidFill>
              </a:rPr>
              <a:t>Схема удвоение напряжения</a:t>
            </a:r>
          </a:p>
        </p:txBody>
      </p:sp>
    </p:spTree>
    <p:extLst>
      <p:ext uri="{BB962C8B-B14F-4D97-AF65-F5344CB8AC3E}">
        <p14:creationId xmlns:p14="http://schemas.microsoft.com/office/powerpoint/2010/main" val="416776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5C9F1A1-2D6A-484B-81DA-8E46DB009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52" y="1487340"/>
            <a:ext cx="7520943" cy="53706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BC20A4-0A2A-4E90-B8F1-BF2E178F0F0D}"/>
              </a:ext>
            </a:extLst>
          </p:cNvPr>
          <p:cNvSpPr txBox="1"/>
          <p:nvPr/>
        </p:nvSpPr>
        <p:spPr>
          <a:xfrm>
            <a:off x="1180008" y="3777165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D6AB34-0F93-4EEC-BE1E-2D9A4B2A2EA2}"/>
              </a:ext>
            </a:extLst>
          </p:cNvPr>
          <p:cNvSpPr txBox="1"/>
          <p:nvPr/>
        </p:nvSpPr>
        <p:spPr>
          <a:xfrm>
            <a:off x="1143284" y="5445224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+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57A10979-7AB4-415F-9DC4-FD2D3B42D011}"/>
              </a:ext>
            </a:extLst>
          </p:cNvPr>
          <p:cNvCxnSpPr/>
          <p:nvPr/>
        </p:nvCxnSpPr>
        <p:spPr>
          <a:xfrm>
            <a:off x="2051720" y="4221088"/>
            <a:ext cx="93610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B78E5173-FEC7-4547-B2CD-324D9445FB9B}"/>
              </a:ext>
            </a:extLst>
          </p:cNvPr>
          <p:cNvCxnSpPr/>
          <p:nvPr/>
        </p:nvCxnSpPr>
        <p:spPr>
          <a:xfrm>
            <a:off x="3923928" y="4221088"/>
            <a:ext cx="93610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A88BF7B6-887F-403E-9B92-B6ADCEEE0BD9}"/>
              </a:ext>
            </a:extLst>
          </p:cNvPr>
          <p:cNvCxnSpPr/>
          <p:nvPr/>
        </p:nvCxnSpPr>
        <p:spPr>
          <a:xfrm flipV="1">
            <a:off x="6156176" y="2975827"/>
            <a:ext cx="0" cy="10081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223B521B-AF76-4285-99DE-7A33846E912B}"/>
              </a:ext>
            </a:extLst>
          </p:cNvPr>
          <p:cNvCxnSpPr>
            <a:cxnSpLocks/>
          </p:cNvCxnSpPr>
          <p:nvPr/>
        </p:nvCxnSpPr>
        <p:spPr>
          <a:xfrm flipH="1">
            <a:off x="3779912" y="1628800"/>
            <a:ext cx="100811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E099D07B-2AA7-418E-BC60-8E4B38786A74}"/>
              </a:ext>
            </a:extLst>
          </p:cNvPr>
          <p:cNvCxnSpPr>
            <a:cxnSpLocks/>
          </p:cNvCxnSpPr>
          <p:nvPr/>
        </p:nvCxnSpPr>
        <p:spPr>
          <a:xfrm>
            <a:off x="3635896" y="3983939"/>
            <a:ext cx="0" cy="9149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271BB0F4-911C-455F-B0EF-6ABA5A5F31DC}"/>
              </a:ext>
            </a:extLst>
          </p:cNvPr>
          <p:cNvCxnSpPr>
            <a:cxnSpLocks/>
          </p:cNvCxnSpPr>
          <p:nvPr/>
        </p:nvCxnSpPr>
        <p:spPr>
          <a:xfrm flipH="1">
            <a:off x="2051720" y="5949280"/>
            <a:ext cx="100811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FF06ECE-7B6C-4836-A489-01C08CB4B32A}"/>
              </a:ext>
            </a:extLst>
          </p:cNvPr>
          <p:cNvSpPr txBox="1"/>
          <p:nvPr/>
        </p:nvSpPr>
        <p:spPr>
          <a:xfrm>
            <a:off x="7876785" y="5445224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BBC075-BBA6-485F-947E-22B8637DCA16}"/>
              </a:ext>
            </a:extLst>
          </p:cNvPr>
          <p:cNvSpPr txBox="1"/>
          <p:nvPr/>
        </p:nvSpPr>
        <p:spPr>
          <a:xfrm>
            <a:off x="7812665" y="1628800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E5E5B9-501C-4BA3-982C-6A8820C82615}"/>
              </a:ext>
            </a:extLst>
          </p:cNvPr>
          <p:cNvSpPr txBox="1"/>
          <p:nvPr/>
        </p:nvSpPr>
        <p:spPr>
          <a:xfrm>
            <a:off x="0" y="-26904"/>
            <a:ext cx="9144000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>
                    <a:lumMod val="75000"/>
                  </a:schemeClr>
                </a:solidFill>
              </a:rPr>
              <a:t>Механизм работы </a:t>
            </a:r>
          </a:p>
          <a:p>
            <a:pPr algn="ctr"/>
            <a:r>
              <a:rPr lang="ru-RU" sz="4000" b="1" dirty="0">
                <a:solidFill>
                  <a:schemeClr val="bg1">
                    <a:lumMod val="75000"/>
                  </a:schemeClr>
                </a:solidFill>
              </a:rPr>
              <a:t>схемы удвоения напряжения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85B654-04A2-4CBD-AE43-526E0874BD8E}"/>
              </a:ext>
            </a:extLst>
          </p:cNvPr>
          <p:cNvSpPr txBox="1"/>
          <p:nvPr/>
        </p:nvSpPr>
        <p:spPr>
          <a:xfrm>
            <a:off x="5379409" y="3423222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424069-9A91-419B-8786-C8FD601640BA}"/>
              </a:ext>
            </a:extLst>
          </p:cNvPr>
          <p:cNvSpPr txBox="1"/>
          <p:nvPr/>
        </p:nvSpPr>
        <p:spPr>
          <a:xfrm>
            <a:off x="5315289" y="2771997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7270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7" grpId="0"/>
      <p:bldP spid="28" grpId="0"/>
      <p:bldP spid="29" grpId="0" animBg="1"/>
      <p:bldP spid="30" grpId="0"/>
      <p:bldP spid="31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58B2F6-2A0F-41B3-9633-6B2F94F20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372" y="1487340"/>
            <a:ext cx="7520943" cy="5370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CDD27F-F1FF-4E2D-966D-EA5213A8CFE4}"/>
              </a:ext>
            </a:extLst>
          </p:cNvPr>
          <p:cNvSpPr txBox="1"/>
          <p:nvPr/>
        </p:nvSpPr>
        <p:spPr>
          <a:xfrm>
            <a:off x="1125186" y="5463114"/>
            <a:ext cx="356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C730CA-E20A-4558-90F4-36029369D2EC}"/>
              </a:ext>
            </a:extLst>
          </p:cNvPr>
          <p:cNvSpPr txBox="1"/>
          <p:nvPr/>
        </p:nvSpPr>
        <p:spPr>
          <a:xfrm>
            <a:off x="1074813" y="3683698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+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C6D2ECBA-B9F8-4A4C-AD9F-93C2E981C5FA}"/>
              </a:ext>
            </a:extLst>
          </p:cNvPr>
          <p:cNvCxnSpPr>
            <a:cxnSpLocks/>
          </p:cNvCxnSpPr>
          <p:nvPr/>
        </p:nvCxnSpPr>
        <p:spPr>
          <a:xfrm flipH="1">
            <a:off x="2051720" y="4172670"/>
            <a:ext cx="83289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B1B37746-507E-4B6E-ABDC-C165C1618B3B}"/>
              </a:ext>
            </a:extLst>
          </p:cNvPr>
          <p:cNvCxnSpPr>
            <a:cxnSpLocks/>
          </p:cNvCxnSpPr>
          <p:nvPr/>
        </p:nvCxnSpPr>
        <p:spPr>
          <a:xfrm flipH="1">
            <a:off x="3990218" y="4221088"/>
            <a:ext cx="86981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E390B04B-92C4-4FD5-9409-71700E1F70CD}"/>
              </a:ext>
            </a:extLst>
          </p:cNvPr>
          <p:cNvCxnSpPr/>
          <p:nvPr/>
        </p:nvCxnSpPr>
        <p:spPr>
          <a:xfrm flipV="1">
            <a:off x="6228184" y="4525743"/>
            <a:ext cx="0" cy="10081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FFBE055B-7564-4B02-8F36-CC49E4A9EF22}"/>
              </a:ext>
            </a:extLst>
          </p:cNvPr>
          <p:cNvCxnSpPr>
            <a:cxnSpLocks/>
          </p:cNvCxnSpPr>
          <p:nvPr/>
        </p:nvCxnSpPr>
        <p:spPr>
          <a:xfrm>
            <a:off x="3779912" y="5517232"/>
            <a:ext cx="108012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2F698232-6A89-4FAD-AF86-C8F1DF614BAC}"/>
              </a:ext>
            </a:extLst>
          </p:cNvPr>
          <p:cNvCxnSpPr>
            <a:cxnSpLocks/>
          </p:cNvCxnSpPr>
          <p:nvPr/>
        </p:nvCxnSpPr>
        <p:spPr>
          <a:xfrm>
            <a:off x="2154755" y="5949280"/>
            <a:ext cx="97708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8B74515-D86B-489E-B3BA-BEF0D0882160}"/>
              </a:ext>
            </a:extLst>
          </p:cNvPr>
          <p:cNvSpPr txBox="1"/>
          <p:nvPr/>
        </p:nvSpPr>
        <p:spPr>
          <a:xfrm>
            <a:off x="7876785" y="5445224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D1298D-3C69-4E2E-85EC-627A9726A3E3}"/>
              </a:ext>
            </a:extLst>
          </p:cNvPr>
          <p:cNvSpPr txBox="1"/>
          <p:nvPr/>
        </p:nvSpPr>
        <p:spPr>
          <a:xfrm>
            <a:off x="7812665" y="1628800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6BC7EC-28B6-45D7-854E-BE0060FFC56E}"/>
              </a:ext>
            </a:extLst>
          </p:cNvPr>
          <p:cNvSpPr txBox="1"/>
          <p:nvPr/>
        </p:nvSpPr>
        <p:spPr>
          <a:xfrm>
            <a:off x="0" y="-26904"/>
            <a:ext cx="9144000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>
                    <a:lumMod val="75000"/>
                  </a:schemeClr>
                </a:solidFill>
              </a:rPr>
              <a:t>Механизм работы </a:t>
            </a:r>
          </a:p>
          <a:p>
            <a:pPr algn="ctr"/>
            <a:r>
              <a:rPr lang="ru-RU" sz="4000" b="1" dirty="0">
                <a:solidFill>
                  <a:schemeClr val="bg1">
                    <a:lumMod val="75000"/>
                  </a:schemeClr>
                </a:solidFill>
              </a:rPr>
              <a:t>схемы удвоения напряжения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A56F19-116E-401E-8396-BDAAA9D85619}"/>
              </a:ext>
            </a:extLst>
          </p:cNvPr>
          <p:cNvSpPr txBox="1"/>
          <p:nvPr/>
        </p:nvSpPr>
        <p:spPr>
          <a:xfrm>
            <a:off x="5379409" y="3423222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951761-3291-4E6A-A5CB-BF69AD82154E}"/>
              </a:ext>
            </a:extLst>
          </p:cNvPr>
          <p:cNvSpPr txBox="1"/>
          <p:nvPr/>
        </p:nvSpPr>
        <p:spPr>
          <a:xfrm>
            <a:off x="5315289" y="2771997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F7D4C4-C194-489B-A139-412BF50D4BD7}"/>
              </a:ext>
            </a:extLst>
          </p:cNvPr>
          <p:cNvSpPr txBox="1"/>
          <p:nvPr/>
        </p:nvSpPr>
        <p:spPr>
          <a:xfrm>
            <a:off x="5387926" y="4973138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B30297-EA05-47FB-AC5B-8C93D37D98F3}"/>
              </a:ext>
            </a:extLst>
          </p:cNvPr>
          <p:cNvSpPr txBox="1"/>
          <p:nvPr/>
        </p:nvSpPr>
        <p:spPr>
          <a:xfrm>
            <a:off x="5323806" y="432191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247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2" grpId="0"/>
      <p:bldP spid="21" grpId="0" animBg="1"/>
      <p:bldP spid="22" grpId="0"/>
      <p:bldP spid="23" grpId="0"/>
      <p:bldP spid="24" grpId="0"/>
      <p:bldP spid="25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58B2F6-2A0F-41B3-9633-6B2F94F20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372" y="1487340"/>
            <a:ext cx="7520943" cy="53706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B74515-D86B-489E-B3BA-BEF0D0882160}"/>
              </a:ext>
            </a:extLst>
          </p:cNvPr>
          <p:cNvSpPr txBox="1"/>
          <p:nvPr/>
        </p:nvSpPr>
        <p:spPr>
          <a:xfrm>
            <a:off x="7876785" y="5445224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D1298D-3C69-4E2E-85EC-627A9726A3E3}"/>
              </a:ext>
            </a:extLst>
          </p:cNvPr>
          <p:cNvSpPr txBox="1"/>
          <p:nvPr/>
        </p:nvSpPr>
        <p:spPr>
          <a:xfrm>
            <a:off x="7812665" y="1628800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6BC7EC-28B6-45D7-854E-BE0060FFC56E}"/>
              </a:ext>
            </a:extLst>
          </p:cNvPr>
          <p:cNvSpPr txBox="1"/>
          <p:nvPr/>
        </p:nvSpPr>
        <p:spPr>
          <a:xfrm>
            <a:off x="0" y="-26904"/>
            <a:ext cx="9144000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>
                    <a:lumMod val="75000"/>
                  </a:schemeClr>
                </a:solidFill>
              </a:rPr>
              <a:t>Механизм работы </a:t>
            </a:r>
          </a:p>
          <a:p>
            <a:pPr algn="ctr"/>
            <a:r>
              <a:rPr lang="ru-RU" sz="4000" b="1" dirty="0">
                <a:solidFill>
                  <a:schemeClr val="bg1">
                    <a:lumMod val="75000"/>
                  </a:schemeClr>
                </a:solidFill>
              </a:rPr>
              <a:t>схемы удвоения напряжения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A56F19-116E-401E-8396-BDAAA9D85619}"/>
              </a:ext>
            </a:extLst>
          </p:cNvPr>
          <p:cNvSpPr txBox="1"/>
          <p:nvPr/>
        </p:nvSpPr>
        <p:spPr>
          <a:xfrm>
            <a:off x="5379409" y="3423222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951761-3291-4E6A-A5CB-BF69AD82154E}"/>
              </a:ext>
            </a:extLst>
          </p:cNvPr>
          <p:cNvSpPr txBox="1"/>
          <p:nvPr/>
        </p:nvSpPr>
        <p:spPr>
          <a:xfrm>
            <a:off x="5315289" y="2771997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F7D4C4-C194-489B-A139-412BF50D4BD7}"/>
              </a:ext>
            </a:extLst>
          </p:cNvPr>
          <p:cNvSpPr txBox="1"/>
          <p:nvPr/>
        </p:nvSpPr>
        <p:spPr>
          <a:xfrm>
            <a:off x="5387926" y="4973138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B30297-EA05-47FB-AC5B-8C93D37D98F3}"/>
              </a:ext>
            </a:extLst>
          </p:cNvPr>
          <p:cNvSpPr txBox="1"/>
          <p:nvPr/>
        </p:nvSpPr>
        <p:spPr>
          <a:xfrm>
            <a:off x="5323806" y="432191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8119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1" grpId="0" animBg="1"/>
      <p:bldP spid="22" grpId="0"/>
      <p:bldP spid="23" grpId="0"/>
      <p:bldP spid="24" grpId="0"/>
      <p:bldP spid="25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tubeamplifier.narod.ru/messpic/mess118pic13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765175"/>
            <a:ext cx="4176712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4763"/>
            <a:ext cx="9144000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Схема умножения напряжения</a:t>
            </a:r>
          </a:p>
        </p:txBody>
      </p:sp>
    </p:spTree>
    <p:extLst>
      <p:ext uri="{BB962C8B-B14F-4D97-AF65-F5344CB8AC3E}">
        <p14:creationId xmlns:p14="http://schemas.microsoft.com/office/powerpoint/2010/main" val="295883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82588"/>
            <a:ext cx="6049963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9405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:a16="http://schemas.microsoft.com/office/drawing/2014/main" id="{18F939C6-E47D-4BB4-8FA3-03AA6D77F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76475"/>
            <a:ext cx="9144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0000CC"/>
                </a:solidFill>
              </a:rPr>
              <a:t>Основная литература</a:t>
            </a:r>
          </a:p>
        </p:txBody>
      </p:sp>
    </p:spTree>
    <p:extLst>
      <p:ext uri="{BB962C8B-B14F-4D97-AF65-F5344CB8AC3E}">
        <p14:creationId xmlns:p14="http://schemas.microsoft.com/office/powerpoint/2010/main" val="301732967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L:\Temprorary files\Educations\Educational process\MSU\2012-2013\Arc\сканирование0009.jpg">
            <a:extLst>
              <a:ext uri="{FF2B5EF4-FFF2-40B4-BE49-F238E27FC236}">
                <a16:creationId xmlns:a16="http://schemas.microsoft.com/office/drawing/2014/main" id="{F91AE7E1-03B3-44AA-AA22-B8C9CC97A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433387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3">
            <a:extLst>
              <a:ext uri="{FF2B5EF4-FFF2-40B4-BE49-F238E27FC236}">
                <a16:creationId xmlns:a16="http://schemas.microsoft.com/office/drawing/2014/main" id="{38BC69B8-46EE-4EDC-8377-0F4852538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838" y="620713"/>
            <a:ext cx="4749800" cy="5632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Дж. Каули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Физика дифракции.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 </a:t>
            </a:r>
            <a:r>
              <a:rPr lang="ru-RU" altLang="ru-RU" sz="1600">
                <a:solidFill>
                  <a:srgbClr val="3333FF"/>
                </a:solidFill>
              </a:rPr>
              <a:t>Книга проф., Дж. Каули внесшего существенный вклад в развитие физической оптики, охватывает материал, относящийся к оптике рентгеновских лучей, электронов и нейтронов. Рассматриваются основы кинематической и динамической теории дифракции, диффузное и неупругое рассеяние, структурный анализ, явления упорядочения, а также конкретные дифракционные методы изучения структуры кристаллов.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</a:rPr>
              <a:t>Книга предназначена для студентов, аспирантов, научных работников, применяющих дифракционные методы для исследования структуры и свойств материалов, для инженеров, занимающихся разработкой соответствующих приборов, а также преподавателей вузов, аспирантов и студентов старших курсов, специализирующихся в области физической оптики.</a:t>
            </a:r>
            <a:r>
              <a:rPr lang="en-US" altLang="ru-RU" sz="1600">
                <a:solidFill>
                  <a:srgbClr val="3333FF"/>
                </a:solidFill>
              </a:rPr>
              <a:t> </a:t>
            </a:r>
            <a:endParaRPr lang="ru-RU" altLang="ru-RU" sz="160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1025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:\Temprorary files\Educations\Educational process\MSU\2012-2013\Arc\сканирование0010.jpg">
            <a:extLst>
              <a:ext uri="{FF2B5EF4-FFF2-40B4-BE49-F238E27FC236}">
                <a16:creationId xmlns:a16="http://schemas.microsoft.com/office/drawing/2014/main" id="{64438D04-85E7-432A-82E8-74C9AD720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3503613" cy="52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>
            <a:extLst>
              <a:ext uri="{FF2B5EF4-FFF2-40B4-BE49-F238E27FC236}">
                <a16:creationId xmlns:a16="http://schemas.microsoft.com/office/drawing/2014/main" id="{D613A9B7-50E7-4A12-BE74-620C2CF71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8863" y="366713"/>
            <a:ext cx="5545137" cy="5908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В.И.Иверонова, Г.П.Ревкевич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Теория рассеяния рентгеновских лучей.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Предлагаемое учебное пособие посвящено применению теории рассеяния рентгеновских лучей к исследованию реальных кристаллов, а также основам динамической теории и ее применению к исследованию почти совершенных кристаллов. Во втором издании дополнительно рассмотрены вопросы рассеяния на модулированных структурах, комплексах Гинье. Изложены основы метода флюктуациопных волн для расчета интенсивности диффузного рассеяния па флюктуациях состава и смещений в случае как точечных, так и протяженных дефектов.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Книга рассчитана на студентов физических факультетов университетов и технических вузов, кроме того, может быть использована научными работниками, применяющими дифракционные методы для исследования структуры реальных твердых тел.</a:t>
            </a:r>
            <a:r>
              <a:rPr lang="en-US" altLang="ru-RU" sz="1800">
                <a:solidFill>
                  <a:srgbClr val="3333FF"/>
                </a:solidFill>
              </a:rPr>
              <a:t> </a:t>
            </a:r>
            <a:endParaRPr lang="ru-RU" altLang="ru-RU" sz="180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14817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C:\Users\Ernest\Pictures\Мои сканированные изображения\2015-01 (янв)\сканирование0001.jpg">
            <a:extLst>
              <a:ext uri="{FF2B5EF4-FFF2-40B4-BE49-F238E27FC236}">
                <a16:creationId xmlns:a16="http://schemas.microsoft.com/office/drawing/2014/main" id="{56D08C6D-AECD-4BF6-ADD4-46911264F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0088"/>
            <a:ext cx="3492500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3">
            <a:extLst>
              <a:ext uri="{FF2B5EF4-FFF2-40B4-BE49-F238E27FC236}">
                <a16:creationId xmlns:a16="http://schemas.microsoft.com/office/drawing/2014/main" id="{D31A85E8-EAE2-427C-B784-192992457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476250"/>
            <a:ext cx="5400675" cy="5848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700" b="1"/>
              <a:t>Илюшин А.С., Орешко А.П.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700" b="1"/>
              <a:t>Дифракционный структурный анализ.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700">
                <a:solidFill>
                  <a:srgbClr val="3333FF"/>
                </a:solidFill>
              </a:rPr>
              <a:t>М.: физический</a:t>
            </a:r>
            <a:r>
              <a:rPr lang="en-US" altLang="ru-RU" sz="1700">
                <a:solidFill>
                  <a:srgbClr val="3333FF"/>
                </a:solidFill>
              </a:rPr>
              <a:t> </a:t>
            </a:r>
            <a:r>
              <a:rPr lang="ru-RU" altLang="ru-RU" sz="1700">
                <a:solidFill>
                  <a:srgbClr val="3333FF"/>
                </a:solidFill>
              </a:rPr>
              <a:t>факультет МГУ, ООО Издательский дом «Крепостновъ», 2013.</a:t>
            </a:r>
            <a:r>
              <a:rPr lang="en-US" altLang="ru-RU" sz="1700">
                <a:solidFill>
                  <a:srgbClr val="3333FF"/>
                </a:solidFill>
              </a:rPr>
              <a:t> </a:t>
            </a:r>
            <a:r>
              <a:rPr lang="ru-RU" altLang="ru-RU" sz="1700">
                <a:solidFill>
                  <a:srgbClr val="3333FF"/>
                </a:solidFill>
              </a:rPr>
              <a:t>616 с. - с ил. - библ. 196 назв.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700">
                <a:solidFill>
                  <a:srgbClr val="3333FF"/>
                </a:solidFill>
              </a:rPr>
              <a:t>ISBN </a:t>
            </a:r>
            <a:r>
              <a:rPr lang="ru-RU" altLang="ru-RU" sz="1700">
                <a:solidFill>
                  <a:srgbClr val="3333FF"/>
                </a:solidFill>
              </a:rPr>
              <a:t>978-5-85271-503-6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700">
              <a:solidFill>
                <a:srgbClr val="3333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700">
                <a:solidFill>
                  <a:srgbClr val="3333FF"/>
                </a:solidFill>
              </a:rPr>
              <a:t>В учебном пособии изложен широкий круг вопросов</a:t>
            </a:r>
            <a:r>
              <a:rPr lang="en-US" altLang="ru-RU" sz="1700">
                <a:solidFill>
                  <a:srgbClr val="3333FF"/>
                </a:solidFill>
              </a:rPr>
              <a:t> </a:t>
            </a:r>
            <a:r>
              <a:rPr lang="ru-RU" altLang="ru-RU" sz="1700">
                <a:solidFill>
                  <a:srgbClr val="3333FF"/>
                </a:solidFill>
              </a:rPr>
              <a:t>теории, современных методов исследования, аппаратуры и</a:t>
            </a:r>
            <a:r>
              <a:rPr lang="en-US" altLang="ru-RU" sz="1700">
                <a:solidFill>
                  <a:srgbClr val="3333FF"/>
                </a:solidFill>
              </a:rPr>
              <a:t> </a:t>
            </a:r>
            <a:r>
              <a:rPr lang="ru-RU" altLang="ru-RU" sz="1700">
                <a:solidFill>
                  <a:srgbClr val="3333FF"/>
                </a:solidFill>
              </a:rPr>
              <a:t>ряда применений дифракционного структурного анализа к</a:t>
            </a:r>
            <a:r>
              <a:rPr lang="en-US" altLang="ru-RU" sz="1700">
                <a:solidFill>
                  <a:srgbClr val="3333FF"/>
                </a:solidFill>
              </a:rPr>
              <a:t> </a:t>
            </a:r>
            <a:r>
              <a:rPr lang="ru-RU" altLang="ru-RU" sz="1700">
                <a:solidFill>
                  <a:srgbClr val="3333FF"/>
                </a:solidFill>
              </a:rPr>
              <a:t>исследованию атомной и магнитной структуры конденсированных сред.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700">
                <a:solidFill>
                  <a:srgbClr val="3333FF"/>
                </a:solidFill>
              </a:rPr>
              <a:t>Для студентов, аспирантов и научных сотрудников,</a:t>
            </a:r>
            <a:br>
              <a:rPr lang="ru-RU" altLang="ru-RU" sz="1700">
                <a:solidFill>
                  <a:srgbClr val="3333FF"/>
                </a:solidFill>
              </a:rPr>
            </a:br>
            <a:r>
              <a:rPr lang="ru-RU" altLang="ru-RU" sz="1700">
                <a:solidFill>
                  <a:srgbClr val="3333FF"/>
                </a:solidFill>
              </a:rPr>
              <a:t>специализирующихся в области дифракционных методов</a:t>
            </a:r>
            <a:r>
              <a:rPr lang="en-US" altLang="ru-RU" sz="1700">
                <a:solidFill>
                  <a:srgbClr val="3333FF"/>
                </a:solidFill>
              </a:rPr>
              <a:t> </a:t>
            </a:r>
            <a:r>
              <a:rPr lang="ru-RU" altLang="ru-RU" sz="1700">
                <a:solidFill>
                  <a:srgbClr val="3333FF"/>
                </a:solidFill>
              </a:rPr>
              <a:t>исследования структур.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700">
                <a:solidFill>
                  <a:srgbClr val="3333FF"/>
                </a:solidFill>
              </a:rPr>
              <a:t>Допущено УМО по классическому университетскому</a:t>
            </a:r>
            <a:r>
              <a:rPr lang="en-US" altLang="ru-RU" sz="1700">
                <a:solidFill>
                  <a:srgbClr val="3333FF"/>
                </a:solidFill>
              </a:rPr>
              <a:t> </a:t>
            </a:r>
            <a:r>
              <a:rPr lang="ru-RU" altLang="ru-RU" sz="1700">
                <a:solidFill>
                  <a:srgbClr val="3333FF"/>
                </a:solidFill>
              </a:rPr>
              <a:t>образованию РФ в качестве учебного пособия для студентов</a:t>
            </a:r>
            <a:r>
              <a:rPr lang="en-US" altLang="ru-RU" sz="1700">
                <a:solidFill>
                  <a:srgbClr val="3333FF"/>
                </a:solidFill>
              </a:rPr>
              <a:t> </a:t>
            </a:r>
            <a:r>
              <a:rPr lang="ru-RU" altLang="ru-RU" sz="1700">
                <a:solidFill>
                  <a:srgbClr val="3333FF"/>
                </a:solidFill>
              </a:rPr>
              <a:t>высших учебных заведений, обучающихся по направлению</a:t>
            </a:r>
            <a:r>
              <a:rPr lang="en-US" altLang="ru-RU" sz="1700">
                <a:solidFill>
                  <a:srgbClr val="3333FF"/>
                </a:solidFill>
              </a:rPr>
              <a:t> </a:t>
            </a:r>
            <a:r>
              <a:rPr lang="ru-RU" altLang="ru-RU" sz="1700">
                <a:solidFill>
                  <a:srgbClr val="3333FF"/>
                </a:solidFill>
              </a:rPr>
              <a:t>подготовки 011200 - Физика и по специальности 010701 -</a:t>
            </a:r>
            <a:r>
              <a:rPr lang="en-US" altLang="ru-RU" sz="1700">
                <a:solidFill>
                  <a:srgbClr val="3333FF"/>
                </a:solidFill>
              </a:rPr>
              <a:t> </a:t>
            </a:r>
            <a:r>
              <a:rPr lang="ru-RU" altLang="ru-RU" sz="1700">
                <a:solidFill>
                  <a:srgbClr val="3333FF"/>
                </a:solidFill>
              </a:rPr>
              <a:t>Физика.</a:t>
            </a:r>
            <a:endParaRPr lang="ru-RU" altLang="ru-RU" sz="1700"/>
          </a:p>
        </p:txBody>
      </p:sp>
    </p:spTree>
    <p:extLst>
      <p:ext uri="{BB962C8B-B14F-4D97-AF65-F5344CB8AC3E}">
        <p14:creationId xmlns:p14="http://schemas.microsoft.com/office/powerpoint/2010/main" val="2585520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3" name="Picture 5" descr="O-2b">
            <a:extLst>
              <a:ext uri="{FF2B5EF4-FFF2-40B4-BE49-F238E27FC236}">
                <a16:creationId xmlns:a16="http://schemas.microsoft.com/office/drawing/2014/main" id="{02F044B7-3B2E-47B7-A3F3-EFD31432E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4248150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3731" name="Object 6">
            <a:extLst>
              <a:ext uri="{FF2B5EF4-FFF2-40B4-BE49-F238E27FC236}">
                <a16:creationId xmlns:a16="http://schemas.microsoft.com/office/drawing/2014/main" id="{89A811C6-6EFD-4BB5-B466-E7CDBED897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59263" y="2824163"/>
          <a:ext cx="914400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23" name="Equation" r:id="rId5" imgW="435285" imgH="677109" progId="Equation.DSMT4">
                  <p:embed/>
                </p:oleObj>
              </mc:Choice>
              <mc:Fallback>
                <p:oleObj name="Equation" r:id="rId5" imgW="435285" imgH="677109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9263" y="2824163"/>
                        <a:ext cx="914400" cy="19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3416" name="Picture 8" descr="Untitled-11aaa">
            <a:extLst>
              <a:ext uri="{FF2B5EF4-FFF2-40B4-BE49-F238E27FC236}">
                <a16:creationId xmlns:a16="http://schemas.microsoft.com/office/drawing/2014/main" id="{3FFE1A47-36A5-4EB3-AB92-E3CC44389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765175"/>
            <a:ext cx="3960812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9">
            <a:extLst>
              <a:ext uri="{FF2B5EF4-FFF2-40B4-BE49-F238E27FC236}">
                <a16:creationId xmlns:a16="http://schemas.microsoft.com/office/drawing/2014/main" id="{BE06AB0A-2014-4DA7-8CDB-4FFDBDC31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3333FF"/>
                </a:solidFill>
                <a:latin typeface="+mn-lt"/>
                <a:cs typeface="Arial" charset="0"/>
              </a:rPr>
              <a:t>Дифракция на круглом отверстии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03713A90-3128-40DA-89C7-0D075BCA78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00338" y="5070475"/>
          <a:ext cx="4025900" cy="175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24" name="Equation" r:id="rId8" imgW="1193800" imgH="520700" progId="Equation.DSMT4">
                  <p:embed/>
                </p:oleObj>
              </mc:Choice>
              <mc:Fallback>
                <p:oleObj name="Equation" r:id="rId8" imgW="1193800" imgH="520700" progId="Equation.DSMT4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5070475"/>
                        <a:ext cx="4025900" cy="1755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N:\Untitled-2.tif">
            <a:extLst>
              <a:ext uri="{FF2B5EF4-FFF2-40B4-BE49-F238E27FC236}">
                <a16:creationId xmlns:a16="http://schemas.microsoft.com/office/drawing/2014/main" id="{ED6CCEF7-816F-46F8-A2E7-EAC79F408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3779838" cy="593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Прямоугольник 4">
            <a:extLst>
              <a:ext uri="{FF2B5EF4-FFF2-40B4-BE49-F238E27FC236}">
                <a16:creationId xmlns:a16="http://schemas.microsoft.com/office/drawing/2014/main" id="{DFFACE41-214E-4D79-A6BF-06B0B52F4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692150"/>
            <a:ext cx="5292725" cy="5262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Э.В. Суворов Дифракционный структурны анализ</a:t>
            </a:r>
            <a:r>
              <a:rPr lang="ru-RU" altLang="ru-RU" sz="140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/>
              <a:t>Москва, Юрайт, 2019, с.280</a:t>
            </a:r>
            <a:endParaRPr lang="en-US" altLang="ru-RU" sz="1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/>
              <a:t>SBN 978-5-534-09995-9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/>
              <a:t>В пособии рассмотрены физические основы кристаллографии, основы теории дифракции на трехмерной решетке (подход Лауэ), методы получения рентгеновского излучения и его основные свойства, основные направления структурного анализа, физические основы динамической теории рассеяния, интегральные методы анализа формы дифракционной линии, методы рентгеновской топографии, рассеяние под малыми углами. В каждую главу включены примеры решения типовых задач по изучаемой теме. В конце каждой главы приводятся контрольные вопросы и задания, задачи для самостоятельной работы, а также рекомендуемая литература. В конце пособия помещен ряд приложений, в которых приведены сведения, необходимые для успешного овладения изучаемой дисциплиной.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/>
              <a:t>Содержание учебного пособия соответствует актуальным требованиям Федерального государственного образовательного стандарта высшего образования.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i="1"/>
              <a:t>Для студентов высших учебных заведений, обучающихся по инженерно-техническим и естественнонаучным направлениям. </a:t>
            </a:r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51987697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:\Untitled-4.tif">
            <a:extLst>
              <a:ext uri="{FF2B5EF4-FFF2-40B4-BE49-F238E27FC236}">
                <a16:creationId xmlns:a16="http://schemas.microsoft.com/office/drawing/2014/main" id="{EA979E57-4059-4195-AF6C-AFE773A28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7063"/>
            <a:ext cx="37338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2">
            <a:extLst>
              <a:ext uri="{FF2B5EF4-FFF2-40B4-BE49-F238E27FC236}">
                <a16:creationId xmlns:a16="http://schemas.microsoft.com/office/drawing/2014/main" id="{2674F564-0010-4106-94D3-289EE6EE2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196975"/>
            <a:ext cx="5219700" cy="2933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baseline="-25000"/>
              <a:t>В.Ш. Шехтман, Р.А. Диланян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baseline="-25000"/>
              <a:t>«Введение в рентгеновскую кристаллографию»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 baseline="-25000">
                <a:solidFill>
                  <a:srgbClr val="0000CC"/>
                </a:solidFill>
              </a:rPr>
              <a:t> Предлагаемая предназначена в качестве учебного пособия по анализу структуры твердых тел для студентов, стажеров, аспирантов и инженеров, научных либо производственных лабораторий. В книге на интересном фактическом материале показано развитие подходов структурного анализа кристаллов, начиная с первоначальных основ кристаллографии до принципов строения разнообразных современных материалов. Автор приводит многочисленные исторические и очень любопытные отступления, которые заметно облегчают статичность</a:t>
            </a:r>
            <a:r>
              <a:rPr lang="en-US" altLang="ru-RU" sz="2000" baseline="-25000">
                <a:solidFill>
                  <a:srgbClr val="0000CC"/>
                </a:solidFill>
              </a:rPr>
              <a:t> </a:t>
            </a:r>
            <a:r>
              <a:rPr lang="ru-RU" altLang="ru-RU" sz="2000" baseline="-25000">
                <a:solidFill>
                  <a:srgbClr val="0000CC"/>
                </a:solidFill>
              </a:rPr>
              <a:t>учебного материала.</a:t>
            </a:r>
            <a:r>
              <a:rPr lang="ru-RU" altLang="ru-RU" sz="2000">
                <a:solidFill>
                  <a:srgbClr val="0000CC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91919295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N:\Untitled-1.tif">
            <a:extLst>
              <a:ext uri="{FF2B5EF4-FFF2-40B4-BE49-F238E27FC236}">
                <a16:creationId xmlns:a16="http://schemas.microsoft.com/office/drawing/2014/main" id="{50885333-4A46-4B19-9C63-F205BED84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92138"/>
            <a:ext cx="363855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1">
            <a:extLst>
              <a:ext uri="{FF2B5EF4-FFF2-40B4-BE49-F238E27FC236}">
                <a16:creationId xmlns:a16="http://schemas.microsoft.com/office/drawing/2014/main" id="{9F716BB3-459E-43E8-BA94-5573763F5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0"/>
            <a:ext cx="5345112" cy="6832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u="sng"/>
              <a:t>Рентгеидифракционные методы изучения монокристаллов, поликристаллических и аморфных материалов</a:t>
            </a:r>
            <a:r>
              <a:rPr lang="ru-RU" altLang="ru-RU" sz="1400" b="1"/>
              <a:t> </a:t>
            </a:r>
            <a:endParaRPr lang="ru-RU" altLang="ru-RU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 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В настоящем сборнике представлены описания и методические рекомендации по выполнению девяти лабораторных работ. Практикум состоит из двух частей. Первая часть направлена на освоение первоначальных практических приемов рентгеноструктурного дифракционного эксперимента: получение и анализ дебаеграмм, дифрактометрия, метод лауэграмм, гониометрнческиские методы. вторая. знакомит читателя с методами наблюдения дефектов структуры в объеме и на поверхности кристаллов с использованием явления дифракции рентгеновских лучей, просвечивающей и растровой электронной микроскопии, а также с методами определения атомного состава поверхности кристаллов с помощью рентгеноспектралыюго микроанализа.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 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Этот практикам разработан и в течение ряда лет используется в ИФТТ РАН для обученм студентов факультета общей и прикладной физики Московского Физико-технического института, Физического факультета Подмосковного филиала Московского Государственного университет и кафедры Физической химии Московского Института Стали и Сплавов.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 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Описание первой части подготовлены коллективом авторов - проф., д.ф.-м.н. В.Ш.Шехтман, к.ф.-м.н. Г.Е Абросимова, к.ф.-м.н. Р.А.Диланян, к.х.н. И.И.Звсрькова, к.ф.-м.н. С.С.Хасанов, к.ф.м.н. К.В.Шулаков под общей редакцией проф., д.ф.-м.п. В.Ш.Шехтмана. Описание второй части практикума подготовлены коллективом авторов – д.ф.-м.н. Э.В.Суворов, к.ф.-м.н. В.А.Гончаров, С.А..Зверьков под общей редакцией проф., д.ф.-м.н. Э.В.Суворова.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 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Вениамин Шоломович Шехтман Проф., д.ф.-м.н.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Заведующий Лабораторией структурного анализа ИФТТ РАН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100">
                <a:hlinkClick r:id="rId3"/>
              </a:rPr>
              <a:t>shekht</a:t>
            </a:r>
            <a:r>
              <a:rPr lang="ru-RU" altLang="ru-RU" sz="1100">
                <a:hlinkClick r:id="rId3"/>
              </a:rPr>
              <a:t>@</a:t>
            </a:r>
            <a:r>
              <a:rPr lang="en-US" altLang="ru-RU" sz="1100">
                <a:hlinkClick r:id="rId3"/>
              </a:rPr>
              <a:t>issp</a:t>
            </a:r>
            <a:r>
              <a:rPr lang="ru-RU" altLang="ru-RU" sz="1100">
                <a:hlinkClick r:id="rId3"/>
              </a:rPr>
              <a:t>.</a:t>
            </a:r>
            <a:r>
              <a:rPr lang="en-US" altLang="ru-RU" sz="1100">
                <a:hlinkClick r:id="rId3"/>
              </a:rPr>
              <a:t>ac</a:t>
            </a:r>
            <a:r>
              <a:rPr lang="ru-RU" altLang="ru-RU" sz="1100">
                <a:hlinkClick r:id="rId3"/>
              </a:rPr>
              <a:t>.</a:t>
            </a:r>
            <a:r>
              <a:rPr lang="en-US" altLang="ru-RU" sz="1100">
                <a:hlinkClick r:id="rId3"/>
              </a:rPr>
              <a:t>ru</a:t>
            </a:r>
            <a:r>
              <a:rPr lang="ru-RU" altLang="ru-RU" sz="11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u="sng"/>
              <a:t> </a:t>
            </a:r>
            <a:endParaRPr lang="ru-RU" altLang="ru-RU" sz="11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Эрнест Витальевич Суворов Проф., д.ф.-м.н.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Заведующий Лабораторией рентгеновской оптики и электронной микроскопии ИФТТ РАН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100">
                <a:hlinkClick r:id="rId4"/>
              </a:rPr>
              <a:t>suvorov</a:t>
            </a:r>
            <a:r>
              <a:rPr lang="ru-RU" altLang="ru-RU" sz="1100">
                <a:hlinkClick r:id="rId4"/>
              </a:rPr>
              <a:t>@</a:t>
            </a:r>
            <a:r>
              <a:rPr lang="en-US" altLang="ru-RU" sz="1100">
                <a:hlinkClick r:id="rId4"/>
              </a:rPr>
              <a:t>issp</a:t>
            </a:r>
            <a:r>
              <a:rPr lang="ru-RU" altLang="ru-RU" sz="1100">
                <a:hlinkClick r:id="rId4"/>
              </a:rPr>
              <a:t>.</a:t>
            </a:r>
            <a:r>
              <a:rPr lang="en-US" altLang="ru-RU" sz="1100">
                <a:hlinkClick r:id="rId4"/>
              </a:rPr>
              <a:t>ac</a:t>
            </a:r>
            <a:r>
              <a:rPr lang="ru-RU" altLang="ru-RU" sz="1100">
                <a:hlinkClick r:id="rId4"/>
              </a:rPr>
              <a:t>.</a:t>
            </a:r>
            <a:r>
              <a:rPr lang="en-US" altLang="ru-RU" sz="1100">
                <a:hlinkClick r:id="rId4"/>
              </a:rPr>
              <a:t>ru</a:t>
            </a:r>
            <a:r>
              <a:rPr lang="ru-RU" altLang="ru-RU" sz="11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502965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Box 1">
            <a:extLst>
              <a:ext uri="{FF2B5EF4-FFF2-40B4-BE49-F238E27FC236}">
                <a16:creationId xmlns:a16="http://schemas.microsoft.com/office/drawing/2014/main" id="{FFCDFD68-D09D-4C0D-9431-C9309F514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76475"/>
            <a:ext cx="9144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0033CC"/>
                </a:solidFill>
              </a:rPr>
              <a:t>Исторические справки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288B91D6-5D2B-42F0-BB6A-C699BFCE4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1588"/>
            <a:ext cx="9144000" cy="801687"/>
          </a:xfrm>
          <a:prstGeom prst="rect">
            <a:avLst/>
          </a:prstGeom>
          <a:solidFill>
            <a:schemeClr val="bg1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</a:rPr>
              <a:t>СОЛЬВЕ (Solvay), Эрнест Гастон</a:t>
            </a:r>
            <a:endParaRPr lang="ru-RU" altLang="ru-RU" sz="280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1838 </a:t>
            </a:r>
            <a:r>
              <a:rPr lang="en-US" altLang="ru-RU" sz="1800"/>
              <a:t> </a:t>
            </a:r>
            <a:r>
              <a:rPr lang="ru-RU" altLang="ru-RU" sz="1800"/>
              <a:t>–</a:t>
            </a:r>
            <a:r>
              <a:rPr lang="en-US" altLang="ru-RU" sz="1800"/>
              <a:t> </a:t>
            </a:r>
            <a:r>
              <a:rPr lang="ru-RU" altLang="ru-RU" sz="1800"/>
              <a:t>1922 г.</a:t>
            </a:r>
          </a:p>
        </p:txBody>
      </p:sp>
      <p:pic>
        <p:nvPicPr>
          <p:cNvPr id="3" name="Picture 6" descr="File:Ernest Solvay.jpg">
            <a:hlinkClick r:id="rId2"/>
            <a:extLst>
              <a:ext uri="{FF2B5EF4-FFF2-40B4-BE49-F238E27FC236}">
                <a16:creationId xmlns:a16="http://schemas.microsoft.com/office/drawing/2014/main" id="{AD48262F-D183-4CA6-A629-188902CD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803275"/>
            <a:ext cx="3217862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89A965-AD81-4C2F-A109-B9E72FC8C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" y="5553075"/>
            <a:ext cx="9153525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3333FF"/>
                </a:solidFill>
              </a:rPr>
              <a:t>Эрнест Сольве – бельгийский химик-технолог и промышленник. Родился в Ребек-Роньоне в семье владельца каменоломни и солеварни. Получил домашнее образование. С 1859 г. начал помогать своему дяде в управлении газовым заводом в Брюсселе.</a:t>
            </a:r>
            <a:r>
              <a:rPr lang="en-US" altLang="ru-RU" sz="2000" b="1">
                <a:solidFill>
                  <a:srgbClr val="3333FF"/>
                </a:solidFill>
              </a:rPr>
              <a:t> </a:t>
            </a:r>
            <a:endParaRPr lang="ru-RU" altLang="ru-RU" sz="2000"/>
          </a:p>
        </p:txBody>
      </p:sp>
    </p:spTree>
    <p:extLst>
      <p:ext uri="{BB962C8B-B14F-4D97-AF65-F5344CB8AC3E}">
        <p14:creationId xmlns:p14="http://schemas.microsoft.com/office/powerpoint/2010/main" val="184858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R4pfqxu_Was">
            <a:extLst>
              <a:ext uri="{FF2B5EF4-FFF2-40B4-BE49-F238E27FC236}">
                <a16:creationId xmlns:a16="http://schemas.microsoft.com/office/drawing/2014/main" id="{B97D63EE-6C63-4374-A1C3-09201C7D1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93750"/>
            <a:ext cx="8656638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5">
            <a:extLst>
              <a:ext uri="{FF2B5EF4-FFF2-40B4-BE49-F238E27FC236}">
                <a16:creationId xmlns:a16="http://schemas.microsoft.com/office/drawing/2014/main" id="{7F0391D0-2B22-4AAD-A2FF-876C77C90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3333FF"/>
                </a:solidFill>
              </a:rPr>
              <a:t>Великие Ученые </a:t>
            </a:r>
            <a:r>
              <a:rPr lang="en-US" altLang="ru-RU" sz="2000" b="1" dirty="0">
                <a:solidFill>
                  <a:srgbClr val="3333FF"/>
                </a:solidFill>
              </a:rPr>
              <a:t>XX</a:t>
            </a:r>
            <a:r>
              <a:rPr lang="ru-RU" altLang="ru-RU" sz="2000" b="1" dirty="0">
                <a:solidFill>
                  <a:srgbClr val="3333FF"/>
                </a:solidFill>
              </a:rPr>
              <a:t> века создавшие современную физику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На этой фотографии 29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93690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https://upload.wikimedia.org/wikipedia/commons/a/aa/Fourier2.jpg">
            <a:extLst>
              <a:ext uri="{FF2B5EF4-FFF2-40B4-BE49-F238E27FC236}">
                <a16:creationId xmlns:a16="http://schemas.microsoft.com/office/drawing/2014/main" id="{149EE328-B7BD-4287-9877-D3C366561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90500"/>
            <a:ext cx="4176713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Прямоугольник 1">
            <a:extLst>
              <a:ext uri="{FF2B5EF4-FFF2-40B4-BE49-F238E27FC236}">
                <a16:creationId xmlns:a16="http://schemas.microsoft.com/office/drawing/2014/main" id="{6B93DB12-7DBA-4887-80B7-0F6F3084C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45163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Жан Батист Жозе́ф Фурье́ (1768-1830), французский  математик и физик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Прямоугольник 1">
            <a:extLst>
              <a:ext uri="{FF2B5EF4-FFF2-40B4-BE49-F238E27FC236}">
                <a16:creationId xmlns:a16="http://schemas.microsoft.com/office/drawing/2014/main" id="{2F4E114C-2499-4125-955A-F7671838C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908050"/>
            <a:ext cx="9144000" cy="591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Calibri" panose="020F0502020204030204" pitchFamily="34" charset="0"/>
              </a:rPr>
              <a:t>Жан Батист Жозеф Фурье (1768-1830) происходит из семьи портного, осиротел в возрасте восьми лет. Окончил военную школу при бенедиктинском монастыре, получил множество призов по риторике, математике, механике и пению. Сомневался кем стать монахом, военным или математиком. В 1789 Фурье представил работу о численном решении уравнений любой степени. В 1793 вступил региональное отделение партии якобинцев в Эсере. В 1794 встречался  Робеспьером после чего он был арестован. Он уже ожидал гильотины, когда в результате  переворота 9 Робеспьер был арестован и казнён, после чего Фурье был освобождён. В 1794 года декретом Конвента в Париже была организована Нормальная школа, где на деньги Республики обучалось 1500 студентов, в том числе и Фурье. В школе преподавали такие выдающиеся учёные как  Лагранж, Липс, Монж, Бертолле. В 1795 Фурье был снова арестован т.к. был сторонником Робеспьера. Однако вскоре по неизвестной причине Фурье был освобождён. 1 сентября 1795 года Фурье восстановился на работу в Политехнической школе, которая занималась подготовкой военных, а директором, которой был Монж. Фурье преподавал начертательную геометрию, некоторые области математического анализа (совместно с Лагранжем), а также занимался подбором учеников. Через два года стал руководить кафедрой анализа и механики, сменив на этом посту Лагранжа. В 1798 году  Наполеон пригласил Фурье, Монжа и Малуса во французскую администрацию - руководил археологическими раскопками, а также занимался формированием системы образования. В 1801 году восстановился в должности профессора в политехнической школе. Однако, Наполеон предложил ему пост префекта  департамента Изер, и Фурье не мог отказаться от предложения и отправился в Гренобль. Основными достижениями Фурье на посту является руководство осушением болот в Бургундии, а также строительство новой дороги, соединившей Гренобль с  Турином. В 1809 году Фурье получил от Наполеона титул барона и был награждён орденом Почетного легиона. В 1814 году Наполеон потерпел поражение и был сослан на  Эльбу. В 1815 году после возвращения в Париж Наполеон назначил Фурье пенсию в размере 6 тысяч франков, но Фурье не получил её ни разу, так как к 1 июля Наполеон был свергнут. После этого Фурье вернулся в Париж, где некоторое время работал директором Статистического бюро, а в 1817 году стал членом Академии. Умер Фурье в 1830 году в Париже.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Calibri" panose="020F0502020204030204" pitchFamily="34" charset="0"/>
              </a:rPr>
              <a:t>Научная сфера:</a:t>
            </a:r>
            <a:r>
              <a:rPr lang="ru-RU" altLang="ru-RU" sz="1400">
                <a:latin typeface="Calibri" panose="020F0502020204030204" pitchFamily="34" charset="0"/>
              </a:rPr>
              <a:t> </a:t>
            </a:r>
            <a:r>
              <a:rPr lang="ru-RU" altLang="ru-RU" sz="1400">
                <a:latin typeface="Calibri" panose="020F0502020204030204" pitchFamily="34" charset="0"/>
                <a:hlinkClick r:id="rId2" tooltip="Математика"/>
              </a:rPr>
              <a:t>математика</a:t>
            </a:r>
            <a:r>
              <a:rPr lang="ru-RU" altLang="ru-RU" sz="1400">
                <a:latin typeface="Calibri" panose="020F0502020204030204" pitchFamily="34" charset="0"/>
              </a:rPr>
              <a:t>, </a:t>
            </a:r>
            <a:r>
              <a:rPr lang="ru-RU" altLang="ru-RU" sz="1400">
                <a:latin typeface="Calibri" panose="020F0502020204030204" pitchFamily="34" charset="0"/>
                <a:hlinkClick r:id="rId3" tooltip="Физика"/>
              </a:rPr>
              <a:t>физика</a:t>
            </a:r>
            <a:r>
              <a:rPr lang="ru-RU" altLang="ru-RU" sz="1400">
                <a:latin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Calibri" panose="020F0502020204030204" pitchFamily="34" charset="0"/>
              </a:rPr>
              <a:t>Научный руководитель:</a:t>
            </a:r>
            <a:r>
              <a:rPr lang="ru-RU" altLang="ru-RU" sz="1400">
                <a:latin typeface="Calibri" panose="020F0502020204030204" pitchFamily="34" charset="0"/>
              </a:rPr>
              <a:t> </a:t>
            </a:r>
            <a:r>
              <a:rPr lang="ru-RU" altLang="ru-RU" sz="1400">
                <a:latin typeface="Calibri" panose="020F0502020204030204" pitchFamily="34" charset="0"/>
                <a:hlinkClick r:id="rId4" tooltip="Лагранж, Жозеф Луи"/>
              </a:rPr>
              <a:t>Жозеф Луи Лагранж</a:t>
            </a:r>
            <a:r>
              <a:rPr lang="ru-RU" altLang="ru-RU" sz="1400">
                <a:latin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Calibri" panose="020F0502020204030204" pitchFamily="34" charset="0"/>
              </a:rPr>
              <a:t>Известные ученики: </a:t>
            </a:r>
            <a:r>
              <a:rPr lang="ru-RU" altLang="ru-RU" sz="1400">
                <a:latin typeface="Calibri" panose="020F0502020204030204" pitchFamily="34" charset="0"/>
                <a:hlinkClick r:id="rId5" tooltip="Лежён-Дирихле, Петер Густав"/>
              </a:rPr>
              <a:t>Дирихле</a:t>
            </a:r>
            <a:r>
              <a:rPr lang="ru-RU" altLang="ru-RU" sz="140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52579" name="Прямоугольник 3">
            <a:extLst>
              <a:ext uri="{FF2B5EF4-FFF2-40B4-BE49-F238E27FC236}">
                <a16:creationId xmlns:a16="http://schemas.microsoft.com/office/drawing/2014/main" id="{7F7A2169-9096-4A56-88E6-B760B77E6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0350"/>
            <a:ext cx="9144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Краткая биография Ж.Б.Фурье 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Wilhelm Conrad Röntgen (1845--1923).jpg">
            <a:hlinkClick r:id="rId2"/>
            <a:extLst>
              <a:ext uri="{FF2B5EF4-FFF2-40B4-BE49-F238E27FC236}">
                <a16:creationId xmlns:a16="http://schemas.microsoft.com/office/drawing/2014/main" id="{9523E3BF-3A0B-4F12-A57D-E2D35F2AC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3938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>
            <a:extLst>
              <a:ext uri="{FF2B5EF4-FFF2-40B4-BE49-F238E27FC236}">
                <a16:creationId xmlns:a16="http://schemas.microsoft.com/office/drawing/2014/main" id="{18E9A680-ADB9-46F0-9668-B872FDD42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0"/>
            <a:ext cx="5364162" cy="5549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900" b="1"/>
              <a:t>Вильгельм Конрад Рентген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900" b="1"/>
              <a:t>(1845-1923)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/>
              <a:t>крупнейший немецкий физик-экспериментатор. Член Берлинской академии наук.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</a:rPr>
              <a:t>Первая в истории науки Нобелевская премия</a:t>
            </a:r>
            <a:r>
              <a:rPr lang="ru-RU" altLang="ru-RU" b="1">
                <a:latin typeface="Times New Roman" panose="02020603050405020304" pitchFamily="18" charset="0"/>
              </a:rPr>
              <a:t> </a:t>
            </a:r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</a:rPr>
              <a:t>(1901)</a:t>
            </a:r>
            <a:r>
              <a:rPr lang="ru-RU" altLang="ru-RU" b="1">
                <a:latin typeface="Times New Roman" panose="02020603050405020304" pitchFamily="18" charset="0"/>
              </a:rPr>
              <a:t> </a:t>
            </a:r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</a:rPr>
              <a:t>по физике за открытие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</a:rPr>
              <a:t>-излучения!!!</a:t>
            </a:r>
          </a:p>
        </p:txBody>
      </p:sp>
      <p:sp>
        <p:nvSpPr>
          <p:cNvPr id="25604" name="Text Box 7">
            <a:extLst>
              <a:ext uri="{FF2B5EF4-FFF2-40B4-BE49-F238E27FC236}">
                <a16:creationId xmlns:a16="http://schemas.microsoft.com/office/drawing/2014/main" id="{CDA3EA8C-B859-45CE-870E-980C6A408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8" y="5657850"/>
            <a:ext cx="9144001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3333FF"/>
                </a:solidFill>
              </a:rPr>
              <a:t>Открытие рентгеновских лучей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3333FF"/>
                </a:solidFill>
              </a:rPr>
              <a:t>(1896 г.)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  <p:bldP spid="25604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543BCB23-AE69-42B7-9967-A0005169B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778000"/>
            <a:ext cx="6778625" cy="1795463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pic>
        <p:nvPicPr>
          <p:cNvPr id="28675" name="Picture 5" descr="4391">
            <a:extLst>
              <a:ext uri="{FF2B5EF4-FFF2-40B4-BE49-F238E27FC236}">
                <a16:creationId xmlns:a16="http://schemas.microsoft.com/office/drawing/2014/main" id="{24840542-95DB-46BD-B862-D1B88AEDE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150"/>
            <a:ext cx="19986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6">
            <a:extLst>
              <a:ext uri="{FF2B5EF4-FFF2-40B4-BE49-F238E27FC236}">
                <a16:creationId xmlns:a16="http://schemas.microsoft.com/office/drawing/2014/main" id="{3B2DF138-9620-43CA-992B-AA8BC2FBC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900238"/>
            <a:ext cx="6489700" cy="157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</a:rPr>
              <a:t>Лауэ Макс Теодор Феликс фон</a:t>
            </a:r>
            <a:r>
              <a:rPr lang="en-US" altLang="ru-RU" sz="2400" b="1">
                <a:solidFill>
                  <a:srgbClr val="FF0000"/>
                </a:solidFill>
              </a:rPr>
              <a:t> </a:t>
            </a:r>
            <a:r>
              <a:rPr lang="en-US" altLang="ru-RU" sz="2400" b="1">
                <a:solidFill>
                  <a:srgbClr val="3333FF"/>
                </a:solidFill>
              </a:rPr>
              <a:t>(Max von Laue;</a:t>
            </a:r>
            <a:r>
              <a:rPr lang="ru-RU" altLang="ru-RU" sz="2400">
                <a:solidFill>
                  <a:srgbClr val="3333FF"/>
                </a:solidFill>
              </a:rPr>
              <a:t> </a:t>
            </a:r>
            <a:r>
              <a:rPr lang="en-US" altLang="ru-RU" sz="2400">
                <a:solidFill>
                  <a:srgbClr val="3333FF"/>
                </a:solidFill>
              </a:rPr>
              <a:t>9 </a:t>
            </a:r>
            <a:r>
              <a:rPr lang="ru-RU" altLang="ru-RU" sz="2400">
                <a:solidFill>
                  <a:srgbClr val="3333FF"/>
                </a:solidFill>
              </a:rPr>
              <a:t>октября 1879, Кобленц, Германская империя - 24 апреля 1960, Западный берлин) - немецкий физик</a:t>
            </a:r>
            <a:endParaRPr lang="ru-RU" altLang="ru-RU" sz="2400" b="1">
              <a:solidFill>
                <a:srgbClr val="3333FF"/>
              </a:solidFill>
            </a:endParaRPr>
          </a:p>
        </p:txBody>
      </p:sp>
      <p:sp>
        <p:nvSpPr>
          <p:cNvPr id="28677" name="Text Box 8">
            <a:extLst>
              <a:ext uri="{FF2B5EF4-FFF2-40B4-BE49-F238E27FC236}">
                <a16:creationId xmlns:a16="http://schemas.microsoft.com/office/drawing/2014/main" id="{354B2C38-BD19-42D7-BC2E-3D1F8F9FF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Открытие дифракции рентгеновских лучей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(1912 г.)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FD8D2D4-FC67-4B34-AFE7-F28CA0D1F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60800"/>
            <a:ext cx="9144000" cy="2678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В 1914 году Макс Лауэ совместно с П.Книппингом и В.Фридрихом установили, что это - электромагнитные волны с длиной волны ~1Å (1Å=10</a:t>
            </a:r>
            <a:r>
              <a:rPr lang="ru-RU" altLang="ru-RU" sz="2400" b="1" baseline="30000">
                <a:solidFill>
                  <a:srgbClr val="0000FF"/>
                </a:solidFill>
              </a:rPr>
              <a:t>-10</a:t>
            </a:r>
            <a:r>
              <a:rPr lang="ru-RU" altLang="ru-RU" sz="2400" b="1">
                <a:solidFill>
                  <a:srgbClr val="0000FF"/>
                </a:solidFill>
              </a:rPr>
              <a:t> м) и значит, возможна их дифракция на кристаллической решетке, параметры которой также порядка одного ангстрема. </a:t>
            </a:r>
            <a:endParaRPr lang="en-US" altLang="ru-RU" sz="2400" b="1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</a:rPr>
              <a:t>Нобелевской премии по физике в 1914 г. «за открытие дифракции рентгеновских лучей на кристаллах»</a:t>
            </a:r>
            <a:r>
              <a:rPr lang="en-US" altLang="ru-RU" sz="2400" b="1">
                <a:solidFill>
                  <a:srgbClr val="FF0000"/>
                </a:solidFill>
              </a:rPr>
              <a:t>.</a:t>
            </a:r>
            <a:endParaRPr lang="ru-RU" altLang="ru-RU" sz="24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/>
      <p:bldP spid="28676" grpId="0" animBg="1"/>
      <p:bldP spid="28677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 descr="Картинки по запросу дифракция на шарике">
            <a:extLst>
              <a:ext uri="{FF2B5EF4-FFF2-40B4-BE49-F238E27FC236}">
                <a16:creationId xmlns:a16="http://schemas.microsoft.com/office/drawing/2014/main" id="{63A66F42-56E4-4F41-9576-D46B57AA8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884" y="1933216"/>
            <a:ext cx="6660232" cy="492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6">
            <a:extLst>
              <a:ext uri="{FF2B5EF4-FFF2-40B4-BE49-F238E27FC236}">
                <a16:creationId xmlns:a16="http://schemas.microsoft.com/office/drawing/2014/main" id="{8C59D203-98C8-43DA-A1DC-D1BA3A618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63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Дифракция волн это явление возникающее при прохождении волны вблизи краев препятствий или отверстий, размеры которых сравнимы с длиной волны, и состоящее в огибании волной препятствий т.е. засвечивание области  геометрической тени (отклонение от прямолинейного распространения)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11" descr="Laue_XDiffraction_image002">
            <a:extLst>
              <a:ext uri="{FF2B5EF4-FFF2-40B4-BE49-F238E27FC236}">
                <a16:creationId xmlns:a16="http://schemas.microsoft.com/office/drawing/2014/main" id="{714AD6A2-BA1E-4F03-90DC-A7DC66D5A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60350"/>
            <a:ext cx="212407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13" descr="Laue_XDiffraction_image001">
            <a:extLst>
              <a:ext uri="{FF2B5EF4-FFF2-40B4-BE49-F238E27FC236}">
                <a16:creationId xmlns:a16="http://schemas.microsoft.com/office/drawing/2014/main" id="{D311746C-6589-4805-B444-7999A50F3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60350"/>
            <a:ext cx="21240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Rectangle 5">
            <a:extLst>
              <a:ext uri="{FF2B5EF4-FFF2-40B4-BE49-F238E27FC236}">
                <a16:creationId xmlns:a16="http://schemas.microsoft.com/office/drawing/2014/main" id="{FE9FF676-51CB-4000-B5DD-F110B14EF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44900"/>
            <a:ext cx="9144000" cy="265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</a:rPr>
              <a:t>Уильям Генри Брэгг и </a:t>
            </a:r>
            <a:endParaRPr lang="en-US" altLang="ru-RU" sz="28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</a:rPr>
              <a:t>Уильям Лоренс Брэгг (отец и сын) </a:t>
            </a:r>
            <a:endParaRPr lang="en-US" altLang="ru-RU" sz="28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</a:rPr>
              <a:t>получили Нобелевскую премию </a:t>
            </a:r>
            <a:endParaRPr lang="en-US" altLang="ru-RU" sz="28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</a:rPr>
              <a:t>по физике, 1915, </a:t>
            </a:r>
            <a:endParaRPr lang="en-US" altLang="ru-RU" sz="28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</a:rPr>
              <a:t>за создание метода рентгеноструктурного анализа материалов</a:t>
            </a:r>
            <a:endParaRPr lang="ru-RU" altLang="ru-RU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4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>
            <a:extLst>
              <a:ext uri="{FF2B5EF4-FFF2-40B4-BE49-F238E27FC236}">
                <a16:creationId xmlns:a16="http://schemas.microsoft.com/office/drawing/2014/main" id="{7CFE92A8-836A-4618-838E-D24431B12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885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56675" name="Rectangle 8">
            <a:extLst>
              <a:ext uri="{FF2B5EF4-FFF2-40B4-BE49-F238E27FC236}">
                <a16:creationId xmlns:a16="http://schemas.microsoft.com/office/drawing/2014/main" id="{0C816D89-72E5-4A26-BDAC-5C0EC169A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885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32772" name="Picture 10" descr="4066">
            <a:extLst>
              <a:ext uri="{FF2B5EF4-FFF2-40B4-BE49-F238E27FC236}">
                <a16:creationId xmlns:a16="http://schemas.microsoft.com/office/drawing/2014/main" id="{A8436EBA-7B9C-4255-B71D-5BA4A3EDF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1300"/>
            <a:ext cx="210661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30">
            <a:extLst>
              <a:ext uri="{FF2B5EF4-FFF2-40B4-BE49-F238E27FC236}">
                <a16:creationId xmlns:a16="http://schemas.microsoft.com/office/drawing/2014/main" id="{66D22DE5-EAFA-4DDE-9E08-B76018E55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39238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Гео́ргий Ви́кторович Вульф</a:t>
            </a:r>
            <a:r>
              <a:rPr lang="ru-RU" altLang="ru-RU" sz="2400">
                <a:solidFill>
                  <a:srgbClr val="3333FF"/>
                </a:solidFill>
              </a:rPr>
              <a:t> </a:t>
            </a:r>
            <a:r>
              <a:rPr lang="en-US" altLang="ru-RU" sz="2400">
                <a:solidFill>
                  <a:srgbClr val="3333FF"/>
                </a:solidFill>
              </a:rPr>
              <a:t>(1863-1925) </a:t>
            </a:r>
            <a:endParaRPr lang="ru-RU" altLang="ru-RU" sz="2400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Российский Советский кристаллограф, член-корр. РАН (1921).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</a:rPr>
              <a:t>В 1913 открыл закон интерференции рентгеновских лучей, отражённых атомными плоскостями кристаллов.</a:t>
            </a:r>
          </a:p>
        </p:txBody>
      </p:sp>
      <p:sp>
        <p:nvSpPr>
          <p:cNvPr id="156678" name="Text Box 31">
            <a:extLst>
              <a:ext uri="{FF2B5EF4-FFF2-40B4-BE49-F238E27FC236}">
                <a16:creationId xmlns:a16="http://schemas.microsoft.com/office/drawing/2014/main" id="{BD014FFC-54B4-4A7A-BECB-FDFC724A3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563" y="4238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2775" name="Text Box 33">
            <a:extLst>
              <a:ext uri="{FF2B5EF4-FFF2-40B4-BE49-F238E27FC236}">
                <a16:creationId xmlns:a16="http://schemas.microsoft.com/office/drawing/2014/main" id="{5955CE6F-1FD1-493A-A578-D34350E24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2813" y="1709738"/>
            <a:ext cx="6948487" cy="5170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3333FF"/>
                </a:solidFill>
              </a:rPr>
              <a:t>Георгий Викторович Вульф родился в 1863 г. в Чернигове. Окончил гимназию в Варшаве в 1881 г. и поступил в Варшавский университет, на естественное отделение физико-математического факультета. В 1897 г. назначен профессором в Казанский университет,  в 1899 г. перешел в Варшавский университет на кафедру минералогии. С 1907 г. Георгий Викторович Вульф стал приватдоцентом Московского университета, где основал в помещении Минералогического института свою лабораторию. В настоящее время это Минералогический музей Московского университета (27 этаж главного здания на Воробьевых горах).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  <p:bldP spid="32775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Рисунок 3" descr="William Shockley, Stanford University.jpg">
            <a:hlinkClick r:id="rId2"/>
            <a:extLst>
              <a:ext uri="{FF2B5EF4-FFF2-40B4-BE49-F238E27FC236}">
                <a16:creationId xmlns:a16="http://schemas.microsoft.com/office/drawing/2014/main" id="{DDCF8F86-FF6D-4AD4-9B0D-886B0FE0F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692150"/>
            <a:ext cx="3387725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Прямоугольник 1">
            <a:extLst>
              <a:ext uri="{FF2B5EF4-FFF2-40B4-BE49-F238E27FC236}">
                <a16:creationId xmlns:a16="http://schemas.microsoft.com/office/drawing/2014/main" id="{724B272F-AE94-4ABF-8195-A08F5E39D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8863" y="923925"/>
            <a:ext cx="5400675" cy="3786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Уильям Брэдфорд Шокли</a:t>
            </a:r>
            <a:r>
              <a:rPr lang="ru-RU" altLang="ru-RU" sz="2400">
                <a:solidFill>
                  <a:srgbClr val="3333FF"/>
                </a:solidFill>
              </a:rPr>
              <a:t> (</a:t>
            </a:r>
            <a:r>
              <a:rPr lang="ru-RU" altLang="ru-RU" sz="2400" i="1">
                <a:solidFill>
                  <a:srgbClr val="3333FF"/>
                </a:solidFill>
              </a:rPr>
              <a:t>William Bradford Shockley</a:t>
            </a:r>
            <a:r>
              <a:rPr lang="ru-RU" altLang="ru-RU" sz="2400">
                <a:solidFill>
                  <a:srgbClr val="3333FF"/>
                </a:solidFill>
              </a:rPr>
              <a:t> - американский физик</a:t>
            </a:r>
            <a:r>
              <a:rPr lang="en-US" altLang="ru-RU" sz="2400">
                <a:solidFill>
                  <a:srgbClr val="3333FF"/>
                </a:solidFill>
              </a:rPr>
              <a:t>,</a:t>
            </a:r>
            <a:r>
              <a:rPr lang="ru-RU" altLang="ru-RU" sz="2400">
                <a:solidFill>
                  <a:srgbClr val="3333FF"/>
                </a:solidFill>
              </a:rPr>
              <a:t> исследователь полупроводников. В январе 1948 года Шокли изобрёл плоскостной биполярный транзистор, а затем создал научную теорию, объяснявшую его работу.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 </a:t>
            </a:r>
            <a:r>
              <a:rPr lang="ru-RU" altLang="ru-RU" sz="2400" b="1">
                <a:solidFill>
                  <a:srgbClr val="FF0000"/>
                </a:solidFill>
              </a:rPr>
              <a:t>Лауреат Нобелевской премии по физики 1956 года</a:t>
            </a:r>
            <a:r>
              <a:rPr lang="ru-RU" altLang="ru-RU" sz="240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143364" name="Прямоугольник 3">
            <a:extLst>
              <a:ext uri="{FF2B5EF4-FFF2-40B4-BE49-F238E27FC236}">
                <a16:creationId xmlns:a16="http://schemas.microsoft.com/office/drawing/2014/main" id="{79112679-8E5B-4565-9C00-51FFE0170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5149850"/>
            <a:ext cx="9174163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</a:rPr>
              <a:t>В 1956 году Шокли основал, названную его именем,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</a:rPr>
              <a:t>лабораторию, которая фактически стала началом Кремниевой долины</a:t>
            </a:r>
            <a:endParaRPr lang="ru-RU" altLang="ru-RU" sz="24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animBg="1"/>
      <p:bldP spid="143364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4">
            <a:extLst>
              <a:ext uri="{FF2B5EF4-FFF2-40B4-BE49-F238E27FC236}">
                <a16:creationId xmlns:a16="http://schemas.microsoft.com/office/drawing/2014/main" id="{63D4090A-8D89-4994-9DA6-3F07B2FCF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5667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pic>
        <p:nvPicPr>
          <p:cNvPr id="32772" name="Picture 6" descr="12359824725d40">
            <a:extLst>
              <a:ext uri="{FF2B5EF4-FFF2-40B4-BE49-F238E27FC236}">
                <a16:creationId xmlns:a16="http://schemas.microsoft.com/office/drawing/2014/main" id="{B5CB0F15-0A4F-404D-A64B-5FB129978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178425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188E42C-7DF2-4470-80B9-3C3F16FDA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3860800"/>
            <a:ext cx="9169400" cy="304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0000"/>
                </a:solidFill>
              </a:rPr>
              <a:t>В 1962 Френсис Крик с Дж. Уотсоном и М. Уилкинсом получили Нобелевскую премию по физиологии и медицине «за открытие молекулярной структуры нуклеиновых кислот и ее значения в передаче информации в живой материи».</a:t>
            </a:r>
            <a:r>
              <a:rPr lang="ru-RU" altLang="ru-RU" b="1"/>
              <a:t> </a:t>
            </a:r>
            <a:endParaRPr lang="en-US" altLang="ru-RU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4" descr="ruska">
            <a:extLst>
              <a:ext uri="{FF2B5EF4-FFF2-40B4-BE49-F238E27FC236}">
                <a16:creationId xmlns:a16="http://schemas.microsoft.com/office/drawing/2014/main" id="{6683BB27-07E7-4CF4-88A9-964AABA25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4800"/>
            <a:ext cx="3284538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Прямоугольник 2">
            <a:extLst>
              <a:ext uri="{FF2B5EF4-FFF2-40B4-BE49-F238E27FC236}">
                <a16:creationId xmlns:a16="http://schemas.microsoft.com/office/drawing/2014/main" id="{1614009E-E023-4F1A-9400-891644614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550" y="1052513"/>
            <a:ext cx="5759450" cy="5632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</a:rPr>
              <a:t>Нобелевская премия по физике за 1986 год за фундаментальные работы по электронной оптике и создание первого электронного микроскопа.</a:t>
            </a:r>
            <a:r>
              <a:rPr lang="ru-RU" altLang="ru-RU" sz="2000" b="1">
                <a:solidFill>
                  <a:srgbClr val="0000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</a:rPr>
              <a:t>Электронный микроскоп Руски нашел применение в самых различных областях науки, в т. ч. при исследовании металлов, вирусов, белковых молекул и других биологических структур.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</a:rPr>
              <a:t>Самый первый </a:t>
            </a:r>
            <a:r>
              <a:rPr lang="ru-RU" altLang="ru-RU" sz="2000" b="1">
                <a:solidFill>
                  <a:srgbClr val="0000FF"/>
                </a:solidFill>
                <a:hlinkClick r:id="rId3" tooltip="Электронный микроскоп"/>
              </a:rPr>
              <a:t>электронный микроскоп</a:t>
            </a:r>
            <a:r>
              <a:rPr lang="ru-RU" altLang="ru-RU" sz="2000" b="1">
                <a:solidFill>
                  <a:srgbClr val="0000FF"/>
                </a:solidFill>
              </a:rPr>
              <a:t>, разработанный Руской и Кноллем в </a:t>
            </a:r>
            <a:r>
              <a:rPr lang="ru-RU" altLang="ru-RU" sz="2000" b="1">
                <a:solidFill>
                  <a:srgbClr val="0000FF"/>
                </a:solidFill>
                <a:hlinkClick r:id="rId4" tooltip="1931"/>
              </a:rPr>
              <a:t>1931</a:t>
            </a:r>
            <a:r>
              <a:rPr lang="ru-RU" altLang="ru-RU" sz="2000" b="1">
                <a:solidFill>
                  <a:srgbClr val="0000FF"/>
                </a:solidFill>
              </a:rPr>
              <a:t> г. В 1937 г. он в должности инженера-электрика фирмы </a:t>
            </a:r>
            <a:r>
              <a:rPr lang="ru-RU" altLang="ru-RU" sz="2000" b="1">
                <a:solidFill>
                  <a:srgbClr val="0000FF"/>
                </a:solidFill>
                <a:hlinkClick r:id="rId5" tooltip="Siemens AG"/>
              </a:rPr>
              <a:t>Siemens</a:t>
            </a:r>
            <a:r>
              <a:rPr lang="ru-RU" altLang="ru-RU" sz="2000" b="1">
                <a:solidFill>
                  <a:srgbClr val="0000FF"/>
                </a:solidFill>
              </a:rPr>
              <a:t> принимает участие в разработке первого в мире коммерческого массового электронного микроскопа. Этот прибор с разрешающей способностью в 100 ангстремов впервые поступил на рынок в </a:t>
            </a:r>
            <a:r>
              <a:rPr lang="ru-RU" altLang="ru-RU" sz="2000" b="1">
                <a:solidFill>
                  <a:srgbClr val="0000FF"/>
                </a:solidFill>
                <a:hlinkClick r:id="rId6" tooltip="1939"/>
              </a:rPr>
              <a:t>1939</a:t>
            </a:r>
            <a:r>
              <a:rPr lang="ru-RU" altLang="ru-RU" sz="2000" b="1">
                <a:solidFill>
                  <a:srgbClr val="0000FF"/>
                </a:solidFill>
              </a:rPr>
              <a:t> г. </a:t>
            </a:r>
          </a:p>
        </p:txBody>
      </p:sp>
      <p:sp>
        <p:nvSpPr>
          <p:cNvPr id="145412" name="Прямоугольник 3">
            <a:extLst>
              <a:ext uri="{FF2B5EF4-FFF2-40B4-BE49-F238E27FC236}">
                <a16:creationId xmlns:a16="http://schemas.microsoft.com/office/drawing/2014/main" id="{84DCDA02-09BD-4865-AD74-18BBA8A5B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Эрнст Август Руска (</a:t>
            </a:r>
            <a:r>
              <a:rPr lang="ru-RU" altLang="ru-RU" sz="2800" b="1">
                <a:solidFill>
                  <a:srgbClr val="0000FF"/>
                </a:solidFill>
                <a:hlinkClick r:id="rId7" tooltip="1906"/>
              </a:rPr>
              <a:t>1906</a:t>
            </a:r>
            <a:r>
              <a:rPr lang="ru-RU" altLang="ru-RU" sz="2800" b="1">
                <a:solidFill>
                  <a:srgbClr val="0000FF"/>
                </a:solidFill>
              </a:rPr>
              <a:t>-</a:t>
            </a:r>
            <a:r>
              <a:rPr lang="ru-RU" altLang="ru-RU" sz="2800" b="1">
                <a:solidFill>
                  <a:srgbClr val="0000FF"/>
                </a:solidFill>
                <a:hlinkClick r:id="rId8" tooltip="1988"/>
              </a:rPr>
              <a:t>1988</a:t>
            </a:r>
            <a:r>
              <a:rPr lang="ru-RU" altLang="ru-RU" sz="2800" b="1">
                <a:solidFill>
                  <a:srgbClr val="0000FF"/>
                </a:solidFill>
              </a:rPr>
              <a:t>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создатель электронного микроскопа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animBg="1"/>
      <p:bldP spid="145412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Zvorykin.jpg">
            <a:extLst>
              <a:ext uri="{FF2B5EF4-FFF2-40B4-BE49-F238E27FC236}">
                <a16:creationId xmlns:a16="http://schemas.microsoft.com/office/drawing/2014/main" id="{C7F56548-3E0D-4139-9362-5C197D177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406525"/>
            <a:ext cx="2608263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6">
            <a:extLst>
              <a:ext uri="{FF2B5EF4-FFF2-40B4-BE49-F238E27FC236}">
                <a16:creationId xmlns:a16="http://schemas.microsoft.com/office/drawing/2014/main" id="{1824DAA8-5513-4EAE-8DFF-0E01BF97C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8450" y="1196975"/>
            <a:ext cx="6305550" cy="2246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3333FF"/>
                </a:solidFill>
              </a:rPr>
              <a:t>Влади́мир Козьми́ч Зворы́кин родился 17июля 1</a:t>
            </a:r>
            <a:r>
              <a:rPr lang="en-US" altLang="ru-RU" sz="2000" b="1">
                <a:solidFill>
                  <a:srgbClr val="3333FF"/>
                </a:solidFill>
              </a:rPr>
              <a:t>8</a:t>
            </a:r>
            <a:r>
              <a:rPr lang="ru-RU" altLang="ru-RU" sz="2000" b="1">
                <a:solidFill>
                  <a:srgbClr val="3333FF"/>
                </a:solidFill>
              </a:rPr>
              <a:t>88, в  г. Муром, Владимирской губернии, Российской империи; умер  29 июля 1982, Принстон, Нью-Джерси, США (похоронен на кладбище Принстона) -   американский ученый – инженер русского происхождения, один из создателей современного телевидения. </a:t>
            </a:r>
            <a:endParaRPr lang="ru-RU" altLang="ru-RU" sz="2000"/>
          </a:p>
        </p:txBody>
      </p:sp>
      <p:sp>
        <p:nvSpPr>
          <p:cNvPr id="90116" name="Text Box 7">
            <a:extLst>
              <a:ext uri="{FF2B5EF4-FFF2-40B4-BE49-F238E27FC236}">
                <a16:creationId xmlns:a16="http://schemas.microsoft.com/office/drawing/2014/main" id="{C47A602F-5925-468B-BD8E-F2E60873F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16563"/>
            <a:ext cx="9144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Оптический сканирующий микроскоп был разработан и реализован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в 1924 году В.К.Зворыкиным.</a:t>
            </a:r>
          </a:p>
        </p:txBody>
      </p:sp>
      <p:sp>
        <p:nvSpPr>
          <p:cNvPr id="90117" name="Text Box 8">
            <a:extLst>
              <a:ext uri="{FF2B5EF4-FFF2-40B4-BE49-F238E27FC236}">
                <a16:creationId xmlns:a16="http://schemas.microsoft.com/office/drawing/2014/main" id="{7B8FEDE3-61F9-4285-BCCE-A94622ECB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Идея </a:t>
            </a:r>
            <a:r>
              <a:rPr lang="ru-RU" altLang="ru-RU" sz="1800" b="1">
                <a:solidFill>
                  <a:srgbClr val="FF0000"/>
                </a:solidFill>
              </a:rPr>
              <a:t>электронного сканирующего</a:t>
            </a:r>
            <a:r>
              <a:rPr lang="en-US" altLang="ru-RU" sz="1800" b="1">
                <a:solidFill>
                  <a:srgbClr val="FF0000"/>
                </a:solidFill>
              </a:rPr>
              <a:t> </a:t>
            </a:r>
            <a:r>
              <a:rPr lang="ru-RU" altLang="ru-RU" sz="1800" b="1">
                <a:solidFill>
                  <a:srgbClr val="FF0000"/>
                </a:solidFill>
              </a:rPr>
              <a:t>микроскопа </a:t>
            </a:r>
            <a:r>
              <a:rPr lang="ru-RU" altLang="ru-RU" sz="1800" b="1">
                <a:solidFill>
                  <a:srgbClr val="3333FF"/>
                </a:solidFill>
              </a:rPr>
              <a:t>была сформулирована в 1935 году М.Кнолем.</a:t>
            </a:r>
          </a:p>
        </p:txBody>
      </p:sp>
      <p:sp>
        <p:nvSpPr>
          <p:cNvPr id="90119" name="Text Box 8">
            <a:extLst>
              <a:ext uri="{FF2B5EF4-FFF2-40B4-BE49-F238E27FC236}">
                <a16:creationId xmlns:a16="http://schemas.microsoft.com/office/drawing/2014/main" id="{5ABF0D26-1FD8-4F69-BFCE-FD3FF6710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575" y="3633788"/>
            <a:ext cx="6319838" cy="1754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Окончил Муромское реальное училище, в 1906 году,  поступил в Петербургский технологический институт. С отличием окончил его в 1912 году с дипломом инженера-технолога. В 1912-1914 годах продолжал образование в Париже в Колледже де Франс под руководством Поля Ланжевена.</a:t>
            </a:r>
          </a:p>
        </p:txBody>
      </p:sp>
      <p:sp>
        <p:nvSpPr>
          <p:cNvPr id="112647" name="TextBox 1">
            <a:extLst>
              <a:ext uri="{FF2B5EF4-FFF2-40B4-BE49-F238E27FC236}">
                <a16:creationId xmlns:a16="http://schemas.microsoft.com/office/drawing/2014/main" id="{83262487-EE35-4A65-97C4-4E5BB1E5D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38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err="1">
                <a:solidFill>
                  <a:srgbClr val="FF0000"/>
                </a:solidFill>
              </a:rPr>
              <a:t>Влади́мир</a:t>
            </a:r>
            <a:r>
              <a:rPr lang="ru-RU" altLang="ru-RU" sz="2800" b="1" dirty="0">
                <a:solidFill>
                  <a:srgbClr val="FF0000"/>
                </a:solidFill>
              </a:rPr>
              <a:t> </a:t>
            </a:r>
            <a:r>
              <a:rPr lang="ru-RU" altLang="ru-RU" sz="2800" b="1" dirty="0" err="1">
                <a:solidFill>
                  <a:srgbClr val="FF0000"/>
                </a:solidFill>
              </a:rPr>
              <a:t>Козьми́ч</a:t>
            </a:r>
            <a:r>
              <a:rPr lang="ru-RU" altLang="ru-RU" sz="2800" b="1" dirty="0">
                <a:solidFill>
                  <a:srgbClr val="FF0000"/>
                </a:solidFill>
              </a:rPr>
              <a:t> </a:t>
            </a:r>
            <a:r>
              <a:rPr lang="ru-RU" altLang="ru-RU" sz="2800" b="1" dirty="0" err="1">
                <a:solidFill>
                  <a:srgbClr val="FF0000"/>
                </a:solidFill>
              </a:rPr>
              <a:t>Зворы́кин</a:t>
            </a:r>
            <a:r>
              <a:rPr lang="en-US" altLang="ru-RU" sz="2800" b="1" dirty="0">
                <a:solidFill>
                  <a:srgbClr val="FF0000"/>
                </a:solidFill>
              </a:rPr>
              <a:t> </a:t>
            </a:r>
            <a:r>
              <a:rPr lang="en-US" altLang="ru-RU" sz="2000" b="1" dirty="0">
                <a:solidFill>
                  <a:srgbClr val="FF0000"/>
                </a:solidFill>
              </a:rPr>
              <a:t>– </a:t>
            </a:r>
            <a:endParaRPr lang="ru-RU" altLang="ru-RU" sz="20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</a:rPr>
              <a:t>создатель современного телевидения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</a:rPr>
              <a:t>и один из создателей электронно-лучевой трубки</a:t>
            </a:r>
            <a:r>
              <a:rPr lang="en-US" altLang="ru-RU" sz="2000" b="1" dirty="0">
                <a:solidFill>
                  <a:srgbClr val="FF0000"/>
                </a:solidFill>
              </a:rPr>
              <a:t> </a:t>
            </a:r>
            <a:endParaRPr lang="ru-RU" altLang="ru-RU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animBg="1"/>
      <p:bldP spid="90116" grpId="0" animBg="1"/>
      <p:bldP spid="90117" grpId="0" animBg="1"/>
      <p:bldP spid="90119" grpId="0" animBg="1"/>
      <p:bldP spid="112647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ttps://upload.wikimedia.org/wikipedia/commons/b/b9/Steve_Jobs_Headshot_2010-CROP.jpg">
            <a:extLst>
              <a:ext uri="{FF2B5EF4-FFF2-40B4-BE49-F238E27FC236}">
                <a16:creationId xmlns:a16="http://schemas.microsoft.com/office/drawing/2014/main" id="{C9537A16-F5F1-4F32-AE83-95ECAF6D5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981075"/>
            <a:ext cx="588645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Прямоугольник 1">
            <a:extLst>
              <a:ext uri="{FF2B5EF4-FFF2-40B4-BE49-F238E27FC236}">
                <a16:creationId xmlns:a16="http://schemas.microsoft.com/office/drawing/2014/main" id="{7FC7EF73-BE16-4DFA-95A5-20DB5E2B6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575"/>
            <a:ext cx="9144000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33CC"/>
                </a:solidFill>
              </a:rPr>
              <a:t>Стив</a:t>
            </a:r>
            <a:r>
              <a:rPr lang="ru-RU" altLang="ru-RU" sz="4400">
                <a:solidFill>
                  <a:srgbClr val="0033CC"/>
                </a:solidFill>
              </a:rPr>
              <a:t> </a:t>
            </a:r>
            <a:r>
              <a:rPr lang="ru-RU" altLang="ru-RU" sz="4400" b="1">
                <a:solidFill>
                  <a:srgbClr val="0033CC"/>
                </a:solidFill>
              </a:rPr>
              <a:t>Джобс</a:t>
            </a:r>
            <a:r>
              <a:rPr lang="en-US" altLang="ru-RU" sz="4400" b="1">
                <a:solidFill>
                  <a:srgbClr val="0033CC"/>
                </a:solidFill>
              </a:rPr>
              <a:t> </a:t>
            </a:r>
            <a:r>
              <a:rPr lang="ru-RU" altLang="ru-RU" sz="4400" b="1">
                <a:solidFill>
                  <a:srgbClr val="0033CC"/>
                </a:solidFill>
              </a:rPr>
              <a:t>(</a:t>
            </a:r>
            <a:r>
              <a:rPr lang="en-US" altLang="ru-RU" sz="4400" b="1">
                <a:solidFill>
                  <a:srgbClr val="0033CC"/>
                </a:solidFill>
              </a:rPr>
              <a:t>1955-2011</a:t>
            </a:r>
            <a:r>
              <a:rPr lang="ru-RU" altLang="ru-RU" sz="4400" b="1">
                <a:solidFill>
                  <a:srgbClr val="0033CC"/>
                </a:solidFill>
              </a:rPr>
              <a:t>) </a:t>
            </a:r>
            <a:endParaRPr lang="ru-RU" altLang="ru-RU" sz="4400" b="1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9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Box 2">
            <a:extLst>
              <a:ext uri="{FF2B5EF4-FFF2-40B4-BE49-F238E27FC236}">
                <a16:creationId xmlns:a16="http://schemas.microsoft.com/office/drawing/2014/main" id="{5178DD74-D51C-4FB8-8C5C-0B472A196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9144000" cy="18158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err="1">
                <a:solidFill>
                  <a:srgbClr val="0033CC"/>
                </a:solidFill>
              </a:rPr>
              <a:t>Сти́вен</a:t>
            </a:r>
            <a:r>
              <a:rPr lang="ru-RU" altLang="ru-RU" sz="2800" b="1" dirty="0">
                <a:solidFill>
                  <a:srgbClr val="0033CC"/>
                </a:solidFill>
              </a:rPr>
              <a:t> Пол</a:t>
            </a:r>
            <a:r>
              <a:rPr lang="ru-RU" altLang="ru-RU" sz="2800" dirty="0">
                <a:solidFill>
                  <a:srgbClr val="0033CC"/>
                </a:solidFill>
              </a:rPr>
              <a:t> (</a:t>
            </a:r>
            <a:r>
              <a:rPr lang="ru-RU" altLang="ru-RU" sz="2800" b="1" dirty="0">
                <a:solidFill>
                  <a:srgbClr val="0033CC"/>
                </a:solidFill>
              </a:rPr>
              <a:t>Стив</a:t>
            </a:r>
            <a:r>
              <a:rPr lang="ru-RU" altLang="ru-RU" sz="2800" dirty="0">
                <a:solidFill>
                  <a:srgbClr val="0033CC"/>
                </a:solidFill>
              </a:rPr>
              <a:t>) </a:t>
            </a:r>
            <a:r>
              <a:rPr lang="ru-RU" altLang="ru-RU" sz="2800" b="1" dirty="0">
                <a:solidFill>
                  <a:srgbClr val="0033CC"/>
                </a:solidFill>
              </a:rPr>
              <a:t>Джобс</a:t>
            </a:r>
            <a:r>
              <a:rPr lang="ru-RU" altLang="ru-RU" sz="2800" dirty="0">
                <a:solidFill>
                  <a:srgbClr val="0033CC"/>
                </a:solidFill>
              </a:rPr>
              <a:t> (</a:t>
            </a:r>
            <a:r>
              <a:rPr lang="en-US" altLang="ru-RU" sz="2800" dirty="0">
                <a:solidFill>
                  <a:srgbClr val="0033CC"/>
                </a:solidFill>
              </a:rPr>
              <a:t>1955-2011</a:t>
            </a:r>
            <a:r>
              <a:rPr lang="ru-RU" altLang="ru-RU" sz="2800" dirty="0">
                <a:solidFill>
                  <a:srgbClr val="0033CC"/>
                </a:solidFill>
              </a:rPr>
              <a:t>) </a:t>
            </a:r>
            <a:r>
              <a:rPr lang="en-US" altLang="ru-RU" sz="2800" dirty="0">
                <a:solidFill>
                  <a:srgbClr val="0033CC"/>
                </a:solidFill>
              </a:rPr>
              <a:t>- </a:t>
            </a:r>
            <a:r>
              <a:rPr lang="ru-RU" altLang="ru-RU" sz="2800" dirty="0">
                <a:solidFill>
                  <a:srgbClr val="0033CC"/>
                </a:solidFill>
              </a:rPr>
              <a:t>американский предприниматель, пионер эры IT-технологий. </a:t>
            </a:r>
            <a:r>
              <a:rPr lang="ru-RU" altLang="ru-RU" sz="2800" dirty="0"/>
              <a:t>Один из основателей, председатель совета директоров корпорации </a:t>
            </a:r>
            <a:r>
              <a:rPr lang="en-US" altLang="ru-RU" sz="2800" dirty="0"/>
              <a:t>APPLE</a:t>
            </a:r>
            <a:endParaRPr lang="ru-RU" altLang="ru-RU" sz="2000" dirty="0">
              <a:solidFill>
                <a:srgbClr val="0033CC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4E5A3A-44D9-48BF-AD6A-F2368A1C9617}"/>
              </a:ext>
            </a:extLst>
          </p:cNvPr>
          <p:cNvSpPr/>
          <p:nvPr/>
        </p:nvSpPr>
        <p:spPr>
          <a:xfrm>
            <a:off x="13274" y="2492896"/>
            <a:ext cx="9143999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dirty="0">
                <a:solidFill>
                  <a:srgbClr val="0033CC"/>
                </a:solidFill>
              </a:rPr>
              <a:t>В конце 1970-х годов С. Джобс разработал </a:t>
            </a:r>
            <a:r>
              <a:rPr lang="ru-RU" altLang="ru-RU" sz="2800" b="1" dirty="0">
                <a:solidFill>
                  <a:srgbClr val="FF0000"/>
                </a:solidFill>
              </a:rPr>
              <a:t>один из первых персональных компьютеров</a:t>
            </a:r>
            <a:r>
              <a:rPr lang="ru-RU" altLang="ru-RU" sz="2800" dirty="0">
                <a:solidFill>
                  <a:srgbClr val="0033CC"/>
                </a:solidFill>
              </a:rPr>
              <a:t>, обладавший большим коммерческим потенциалом. Компьютер  </a:t>
            </a:r>
            <a:r>
              <a:rPr lang="en-US" altLang="ru-RU" sz="2800" dirty="0">
                <a:solidFill>
                  <a:srgbClr val="0033CC"/>
                </a:solidFill>
              </a:rPr>
              <a:t>APPLE II </a:t>
            </a:r>
            <a:r>
              <a:rPr lang="ru-RU" altLang="ru-RU" sz="2800" dirty="0">
                <a:solidFill>
                  <a:srgbClr val="0033CC"/>
                </a:solidFill>
              </a:rPr>
              <a:t> стал первым массовым продуктом компании </a:t>
            </a:r>
            <a:r>
              <a:rPr lang="ru-RU" altLang="ru-RU" sz="2800" dirty="0" err="1">
                <a:solidFill>
                  <a:srgbClr val="0033CC"/>
                </a:solidFill>
              </a:rPr>
              <a:t>Apple</a:t>
            </a:r>
            <a:r>
              <a:rPr lang="ru-RU" altLang="ru-RU" sz="2800" dirty="0">
                <a:solidFill>
                  <a:srgbClr val="0033CC"/>
                </a:solidFill>
              </a:rPr>
              <a:t>, созданной по инициативе Стива Джобса. Позже Джобс увидел коммерческий потенциал </a:t>
            </a:r>
            <a:r>
              <a:rPr lang="en-US" altLang="ru-RU" sz="2800" dirty="0">
                <a:solidFill>
                  <a:srgbClr val="0033CC"/>
                </a:solidFill>
              </a:rPr>
              <a:t> </a:t>
            </a:r>
            <a:r>
              <a:rPr lang="ru-RU" altLang="ru-RU" sz="2800" dirty="0">
                <a:solidFill>
                  <a:srgbClr val="0033CC"/>
                </a:solidFill>
              </a:rPr>
              <a:t>графического интерфейса, управляемого мышью, что привело к появлению компьютеров  </a:t>
            </a:r>
            <a:r>
              <a:rPr lang="en-US" altLang="ru-RU" sz="2800" dirty="0">
                <a:solidFill>
                  <a:srgbClr val="0033CC"/>
                </a:solidFill>
              </a:rPr>
              <a:t>Apple Lisa </a:t>
            </a:r>
            <a:r>
              <a:rPr lang="ru-RU" altLang="ru-RU" sz="2800" dirty="0">
                <a:solidFill>
                  <a:srgbClr val="0033CC"/>
                </a:solidFill>
              </a:rPr>
              <a:t>и, год спустя, </a:t>
            </a:r>
            <a:r>
              <a:rPr lang="en-US" altLang="ru-RU" sz="2800" dirty="0">
                <a:solidFill>
                  <a:srgbClr val="0033CC"/>
                </a:solidFill>
              </a:rPr>
              <a:t> </a:t>
            </a:r>
            <a:r>
              <a:rPr lang="en-US" altLang="ru-RU" sz="2800" dirty="0" err="1">
                <a:solidFill>
                  <a:srgbClr val="0033CC"/>
                </a:solidFill>
              </a:rPr>
              <a:t>Macitosh</a:t>
            </a:r>
            <a:r>
              <a:rPr lang="en-US" altLang="ru-RU" sz="2800" dirty="0">
                <a:solidFill>
                  <a:srgbClr val="0033CC"/>
                </a:solidFill>
              </a:rPr>
              <a:t> </a:t>
            </a:r>
            <a:r>
              <a:rPr lang="ru-RU" altLang="ru-RU" sz="2800" dirty="0">
                <a:solidFill>
                  <a:srgbClr val="0033CC"/>
                </a:solidFill>
              </a:rPr>
              <a:t>(</a:t>
            </a:r>
            <a:r>
              <a:rPr lang="ru-RU" altLang="ru-RU" sz="2800" dirty="0" err="1">
                <a:solidFill>
                  <a:srgbClr val="0033CC"/>
                </a:solidFill>
              </a:rPr>
              <a:t>Mac</a:t>
            </a:r>
            <a:r>
              <a:rPr lang="ru-RU" altLang="ru-RU" sz="2800" dirty="0">
                <a:solidFill>
                  <a:srgbClr val="0033CC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8" grpId="0" animBg="1"/>
      <p:bldP spid="2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Zvorykin.jpg">
            <a:extLst>
              <a:ext uri="{FF2B5EF4-FFF2-40B4-BE49-F238E27FC236}">
                <a16:creationId xmlns:a16="http://schemas.microsoft.com/office/drawing/2014/main" id="{FB6BB518-024B-409F-A0D3-B092FB735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33375"/>
            <a:ext cx="3671887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CE30B9EF-6C4C-48F8-9FF8-E0BCA3A9C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45125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err="1">
                <a:solidFill>
                  <a:srgbClr val="FF0000"/>
                </a:solidFill>
              </a:rPr>
              <a:t>Влади́мир</a:t>
            </a:r>
            <a:r>
              <a:rPr lang="ru-RU" altLang="ru-RU" sz="2400" b="1" dirty="0">
                <a:solidFill>
                  <a:srgbClr val="FF0000"/>
                </a:solidFill>
              </a:rPr>
              <a:t> </a:t>
            </a:r>
            <a:r>
              <a:rPr lang="ru-RU" altLang="ru-RU" sz="2400" b="1" dirty="0" err="1">
                <a:solidFill>
                  <a:srgbClr val="FF0000"/>
                </a:solidFill>
              </a:rPr>
              <a:t>Козьми́ч</a:t>
            </a:r>
            <a:r>
              <a:rPr lang="ru-RU" altLang="ru-RU" sz="2400" b="1" dirty="0">
                <a:solidFill>
                  <a:srgbClr val="FF0000"/>
                </a:solidFill>
              </a:rPr>
              <a:t> </a:t>
            </a:r>
            <a:r>
              <a:rPr lang="ru-RU" altLang="ru-RU" sz="2400" b="1" dirty="0" err="1">
                <a:solidFill>
                  <a:srgbClr val="FF0000"/>
                </a:solidFill>
              </a:rPr>
              <a:t>Зворы́кин</a:t>
            </a:r>
            <a:r>
              <a:rPr lang="en-US" altLang="ru-RU" sz="2400" b="1" dirty="0">
                <a:solidFill>
                  <a:srgbClr val="FF0000"/>
                </a:solidFill>
              </a:rPr>
              <a:t> – </a:t>
            </a:r>
            <a:endParaRPr lang="ru-RU" altLang="ru-RU" sz="24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создатель современного телевидения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и один из создателей электронно-лучевой трубки</a:t>
            </a:r>
            <a:r>
              <a:rPr lang="en-US" altLang="ru-RU" sz="2400" b="1" dirty="0">
                <a:solidFill>
                  <a:srgbClr val="FF0000"/>
                </a:solidFill>
              </a:rPr>
              <a:t> </a:t>
            </a:r>
            <a:endParaRPr lang="ru-RU" alt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3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1" descr="Einstein 1933.jpg">
            <a:hlinkClick r:id="rId2"/>
            <a:extLst>
              <a:ext uri="{FF2B5EF4-FFF2-40B4-BE49-F238E27FC236}">
                <a16:creationId xmlns:a16="http://schemas.microsoft.com/office/drawing/2014/main" id="{7DF7E232-ED11-4411-92C1-F1CBAE939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7263"/>
            <a:ext cx="3851275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1">
            <a:extLst>
              <a:ext uri="{FF2B5EF4-FFF2-40B4-BE49-F238E27FC236}">
                <a16:creationId xmlns:a16="http://schemas.microsoft.com/office/drawing/2014/main" id="{1292114B-F767-4478-88AA-CBD00FADD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9863" y="188913"/>
            <a:ext cx="5164137" cy="6432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err="1">
                <a:solidFill>
                  <a:srgbClr val="0033CC"/>
                </a:solidFill>
              </a:rPr>
              <a:t>Альбе́рт</a:t>
            </a:r>
            <a:r>
              <a:rPr lang="ru-RU" altLang="ru-RU" sz="2800" b="1" dirty="0">
                <a:solidFill>
                  <a:srgbClr val="0033CC"/>
                </a:solidFill>
              </a:rPr>
              <a:t> </a:t>
            </a:r>
            <a:r>
              <a:rPr lang="ru-RU" altLang="ru-RU" sz="2800" b="1" dirty="0" err="1">
                <a:solidFill>
                  <a:srgbClr val="0033CC"/>
                </a:solidFill>
              </a:rPr>
              <a:t>Эйнште́йн</a:t>
            </a:r>
            <a:r>
              <a:rPr lang="ru-RU" altLang="ru-RU" sz="2800" dirty="0">
                <a:solidFill>
                  <a:srgbClr val="0033CC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33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33CC"/>
                </a:solidFill>
              </a:rPr>
              <a:t>(1879-1955), физик-теоретик, один из основателей современной теоретической физики, лауреат Нобелевской премии по физике 1921 года, общественный деятель-гуманист.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33CC"/>
                </a:solidFill>
              </a:rPr>
              <a:t>Жил в Германии (1879-1893,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33CC"/>
                </a:solidFill>
              </a:rPr>
              <a:t>1914-1933),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33CC"/>
                </a:solidFill>
              </a:rPr>
              <a:t>Швейцарии (1893-1914),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33CC"/>
                </a:solidFill>
              </a:rPr>
              <a:t>США (1933-1955).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33CC"/>
                </a:solidFill>
              </a:rPr>
              <a:t>Почетный профессор около 20 ведущих университетов мира, член многих Академий наук, в том числе иностранный почётный член АН СССР (1926) </a:t>
            </a:r>
          </a:p>
        </p:txBody>
      </p:sp>
    </p:spTree>
    <p:extLst>
      <p:ext uri="{BB962C8B-B14F-4D97-AF65-F5344CB8AC3E}">
        <p14:creationId xmlns:p14="http://schemas.microsoft.com/office/powerpoint/2010/main" val="186168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Картинки по запросу дифракция на шарике">
            <a:extLst>
              <a:ext uri="{FF2B5EF4-FFF2-40B4-BE49-F238E27FC236}">
                <a16:creationId xmlns:a16="http://schemas.microsoft.com/office/drawing/2014/main" id="{8A0CBF10-2BD1-43FB-B629-2BB2F65F7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744538"/>
            <a:ext cx="8143875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051F93-3B48-47B3-9C95-0478FD693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3175"/>
            <a:ext cx="9158288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</a:rPr>
              <a:t>Интерференция волн на поверхности воды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. 4.3">
            <a:extLst>
              <a:ext uri="{FF2B5EF4-FFF2-40B4-BE49-F238E27FC236}">
                <a16:creationId xmlns:a16="http://schemas.microsoft.com/office/drawing/2014/main" id="{A280EBDB-F031-47DC-A092-208E8959206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30249"/>
            <a:ext cx="7344816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F34CD8D2-61AC-475D-B086-63D95C615334}"/>
              </a:ext>
            </a:extLst>
          </p:cNvPr>
          <p:cNvCxnSpPr>
            <a:cxnSpLocks/>
          </p:cNvCxnSpPr>
          <p:nvPr/>
        </p:nvCxnSpPr>
        <p:spPr>
          <a:xfrm>
            <a:off x="5076056" y="3398751"/>
            <a:ext cx="381642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FC20354-A3A5-48D1-83C2-59E6142816A9}"/>
              </a:ext>
            </a:extLst>
          </p:cNvPr>
          <p:cNvCxnSpPr/>
          <p:nvPr/>
        </p:nvCxnSpPr>
        <p:spPr>
          <a:xfrm flipV="1">
            <a:off x="5076056" y="1772816"/>
            <a:ext cx="3816424" cy="162593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D9AD124-CC8A-43E0-9975-FF6238129CAC}"/>
              </a:ext>
            </a:extLst>
          </p:cNvPr>
          <p:cNvCxnSpPr/>
          <p:nvPr/>
        </p:nvCxnSpPr>
        <p:spPr>
          <a:xfrm>
            <a:off x="10404648" y="260648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35DB0862-6389-4FE0-B854-09FE5FA48C1A}"/>
              </a:ext>
            </a:extLst>
          </p:cNvPr>
          <p:cNvCxnSpPr/>
          <p:nvPr/>
        </p:nvCxnSpPr>
        <p:spPr>
          <a:xfrm flipV="1">
            <a:off x="5076056" y="0"/>
            <a:ext cx="3384376" cy="339875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0E447B43-1A9E-4500-8E0A-DB1E24228344}"/>
              </a:ext>
            </a:extLst>
          </p:cNvPr>
          <p:cNvCxnSpPr/>
          <p:nvPr/>
        </p:nvCxnSpPr>
        <p:spPr>
          <a:xfrm flipV="1">
            <a:off x="5076056" y="2585783"/>
            <a:ext cx="3816424" cy="812968"/>
          </a:xfrm>
          <a:prstGeom prst="straightConnector1">
            <a:avLst/>
          </a:prstGeom>
          <a:ln w="12700">
            <a:solidFill>
              <a:schemeClr val="tx1"/>
            </a:solidFill>
            <a:prstDash val="lgDash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AFB55167-67CA-4C58-BC84-DCDA4C3C3469}"/>
              </a:ext>
            </a:extLst>
          </p:cNvPr>
          <p:cNvCxnSpPr>
            <a:cxnSpLocks/>
          </p:cNvCxnSpPr>
          <p:nvPr/>
        </p:nvCxnSpPr>
        <p:spPr>
          <a:xfrm flipV="1">
            <a:off x="5076056" y="980728"/>
            <a:ext cx="3816424" cy="2418024"/>
          </a:xfrm>
          <a:prstGeom prst="straightConnector1">
            <a:avLst/>
          </a:prstGeom>
          <a:ln>
            <a:solidFill>
              <a:schemeClr val="tx1"/>
            </a:solidFill>
            <a:prstDash val="lgDash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080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D:\MSU 2016-2017\Figs\ВБ 4.tif">
            <a:extLst>
              <a:ext uri="{FF2B5EF4-FFF2-40B4-BE49-F238E27FC236}">
                <a16:creationId xmlns:a16="http://schemas.microsoft.com/office/drawing/2014/main" id="{27F4413E-D2D2-4600-AC08-E5259C6DE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836613"/>
            <a:ext cx="825817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919049-FDB6-4AFB-88B4-2F6CDCCA8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4763"/>
            <a:ext cx="568007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33CC"/>
                </a:solidFill>
              </a:rPr>
              <a:t>Закон Брегга-Вульфа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73528B-483D-409E-B37D-7162A73CB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836613"/>
            <a:ext cx="441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/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76C206-AB0D-444D-A8C5-F64DE5BF2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1844675"/>
            <a:ext cx="441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9A3DDC-3ACA-4AA2-A575-0D2AAD1F9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5157788"/>
            <a:ext cx="3033713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 b="1">
                <a:solidFill>
                  <a:srgbClr val="0033CC"/>
                </a:solidFill>
              </a:rPr>
              <a:t>AC+CB=n·</a:t>
            </a:r>
            <a:r>
              <a:rPr lang="el-GR" altLang="ru-RU" sz="4000" b="1">
                <a:solidFill>
                  <a:srgbClr val="0033CC"/>
                </a:solidFill>
              </a:rPr>
              <a:t>λ</a:t>
            </a:r>
            <a:endParaRPr lang="ru-RU" altLang="ru-RU" sz="4000" b="1">
              <a:solidFill>
                <a:srgbClr val="0033CC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5CF728-9B27-4C27-8FC7-2190ECFCA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763" y="5157788"/>
            <a:ext cx="3767137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 b="1">
                <a:solidFill>
                  <a:srgbClr val="0033CC"/>
                </a:solidFill>
              </a:rPr>
              <a:t>AC=CB=d·sin</a:t>
            </a:r>
            <a:r>
              <a:rPr lang="el-GR" altLang="ru-RU" sz="4000" b="1">
                <a:solidFill>
                  <a:srgbClr val="0033CC"/>
                </a:solidFill>
              </a:rPr>
              <a:t>θ</a:t>
            </a:r>
            <a:endParaRPr lang="ru-RU" altLang="ru-RU" sz="4000" b="1">
              <a:solidFill>
                <a:srgbClr val="0033C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7AB9E-62C8-49E5-B12C-ECD00AB87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6027738"/>
            <a:ext cx="3049588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 b="1" i="1">
                <a:solidFill>
                  <a:srgbClr val="FF3300"/>
                </a:solidFill>
              </a:rPr>
              <a:t>2d·sin</a:t>
            </a:r>
            <a:r>
              <a:rPr lang="el-GR" altLang="ru-RU" sz="4000" b="1" i="1">
                <a:solidFill>
                  <a:srgbClr val="FF3300"/>
                </a:solidFill>
              </a:rPr>
              <a:t>θ</a:t>
            </a:r>
            <a:r>
              <a:rPr lang="en-US" altLang="ru-RU" sz="4000" b="1" i="1">
                <a:solidFill>
                  <a:srgbClr val="FF3300"/>
                </a:solidFill>
              </a:rPr>
              <a:t>=n·</a:t>
            </a:r>
            <a:r>
              <a:rPr lang="el-GR" altLang="ru-RU" sz="4000" b="1" i="1">
                <a:solidFill>
                  <a:srgbClr val="FF3300"/>
                </a:solidFill>
              </a:rPr>
              <a:t>λ</a:t>
            </a:r>
            <a:endParaRPr lang="ru-RU" altLang="ru-RU" sz="4000" b="1" i="1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3" name="Picture 5" descr="f1">
            <a:extLst>
              <a:ext uri="{FF2B5EF4-FFF2-40B4-BE49-F238E27FC236}">
                <a16:creationId xmlns:a16="http://schemas.microsoft.com/office/drawing/2014/main" id="{1DAD417A-4098-4583-B9DD-D083830DB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68" y="776490"/>
            <a:ext cx="415448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 descr="IMG">
            <a:extLst>
              <a:ext uri="{FF2B5EF4-FFF2-40B4-BE49-F238E27FC236}">
                <a16:creationId xmlns:a16="http://schemas.microsoft.com/office/drawing/2014/main" id="{487EE13F-B945-49EE-8BE9-2D40F23A3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973" y="671309"/>
            <a:ext cx="240188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" name="Line 7">
            <a:extLst>
              <a:ext uri="{FF2B5EF4-FFF2-40B4-BE49-F238E27FC236}">
                <a16:creationId xmlns:a16="http://schemas.microsoft.com/office/drawing/2014/main" id="{E744EF28-76A3-44F1-9F3B-BF47A524F66A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113" y="1916113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4696" name="Line 8">
            <a:extLst>
              <a:ext uri="{FF2B5EF4-FFF2-40B4-BE49-F238E27FC236}">
                <a16:creationId xmlns:a16="http://schemas.microsoft.com/office/drawing/2014/main" id="{4FDB8292-BBF4-40A4-868F-8A9D6DAB064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8150" y="3656558"/>
            <a:ext cx="288925" cy="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8" name="Text Box 9">
            <a:extLst>
              <a:ext uri="{FF2B5EF4-FFF2-40B4-BE49-F238E27FC236}">
                <a16:creationId xmlns:a16="http://schemas.microsoft.com/office/drawing/2014/main" id="{5882806C-C2A2-4A1D-90D0-A8372FDA8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5" y="-408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Источники информации в структурном анализе</a:t>
            </a:r>
          </a:p>
        </p:txBody>
      </p:sp>
      <p:sp>
        <p:nvSpPr>
          <p:cNvPr id="114698" name="Line 10">
            <a:extLst>
              <a:ext uri="{FF2B5EF4-FFF2-40B4-BE49-F238E27FC236}">
                <a16:creationId xmlns:a16="http://schemas.microsoft.com/office/drawing/2014/main" id="{3763ACA3-5BBD-4F72-8167-C4EE56208B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4173" y="4924073"/>
            <a:ext cx="288925" cy="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4699" name="Line 11">
            <a:extLst>
              <a:ext uri="{FF2B5EF4-FFF2-40B4-BE49-F238E27FC236}">
                <a16:creationId xmlns:a16="http://schemas.microsoft.com/office/drawing/2014/main" id="{01EF4D1E-A769-4923-B04F-1C025B7FF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5473" y="6233071"/>
            <a:ext cx="288925" cy="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4700" name="Text Box 12">
            <a:extLst>
              <a:ext uri="{FF2B5EF4-FFF2-40B4-BE49-F238E27FC236}">
                <a16:creationId xmlns:a16="http://schemas.microsoft.com/office/drawing/2014/main" id="{5F2D525B-9B8F-4C40-A906-C4A8B116D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12096"/>
            <a:ext cx="46228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1</a:t>
            </a:r>
            <a:r>
              <a:rPr lang="ru-RU" altLang="ru-RU" sz="1800"/>
              <a:t>. </a:t>
            </a:r>
            <a:r>
              <a:rPr lang="ru-RU" altLang="ru-RU" sz="1800" b="1"/>
              <a:t>Геометрия дифракционной картины</a:t>
            </a:r>
          </a:p>
        </p:txBody>
      </p:sp>
      <p:sp>
        <p:nvSpPr>
          <p:cNvPr id="114701" name="Text Box 13">
            <a:extLst>
              <a:ext uri="{FF2B5EF4-FFF2-40B4-BE49-F238E27FC236}">
                <a16:creationId xmlns:a16="http://schemas.microsoft.com/office/drawing/2014/main" id="{C8769F4A-BA1A-401F-A815-928505285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48221"/>
            <a:ext cx="46228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2. </a:t>
            </a:r>
            <a:r>
              <a:rPr lang="ru-RU" altLang="ru-RU" sz="1800" b="1" dirty="0"/>
              <a:t>Интенсивности дифракционных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    пятен - рефлексов</a:t>
            </a:r>
          </a:p>
        </p:txBody>
      </p:sp>
      <p:sp>
        <p:nvSpPr>
          <p:cNvPr id="114702" name="Text Box 14">
            <a:extLst>
              <a:ext uri="{FF2B5EF4-FFF2-40B4-BE49-F238E27FC236}">
                <a16:creationId xmlns:a16="http://schemas.microsoft.com/office/drawing/2014/main" id="{17C2BF23-162D-42F8-B2D0-99B96E525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08997"/>
            <a:ext cx="4687888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3. </a:t>
            </a:r>
            <a:r>
              <a:rPr lang="ru-RU" altLang="ru-RU" sz="1800" b="1" dirty="0"/>
              <a:t>Тонкая структура дифракционных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    рефлексов и диффузного рассеяния</a:t>
            </a:r>
          </a:p>
        </p:txBody>
      </p:sp>
      <p:sp>
        <p:nvSpPr>
          <p:cNvPr id="114703" name="Text Box 15">
            <a:extLst>
              <a:ext uri="{FF2B5EF4-FFF2-40B4-BE49-F238E27FC236}">
                <a16:creationId xmlns:a16="http://schemas.microsoft.com/office/drawing/2014/main" id="{C0FB34DF-1294-41B4-84CA-5B86C0E89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4934" y="3263901"/>
            <a:ext cx="3713161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3333FF"/>
                </a:solidFill>
              </a:rPr>
              <a:t>Элементарная ячейка</a:t>
            </a:r>
            <a:r>
              <a:rPr lang="en-US" altLang="ru-RU" sz="1600" b="1" dirty="0">
                <a:solidFill>
                  <a:srgbClr val="3333FF"/>
                </a:solidFill>
              </a:rPr>
              <a:t> </a:t>
            </a:r>
            <a:r>
              <a:rPr lang="ru-RU" altLang="ru-RU" sz="1600" b="1" dirty="0">
                <a:solidFill>
                  <a:srgbClr val="3333FF"/>
                </a:solidFill>
              </a:rPr>
              <a:t>кристалла,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3333FF"/>
                </a:solidFill>
              </a:rPr>
              <a:t>Параметры </a:t>
            </a:r>
            <a:r>
              <a:rPr lang="en-US" altLang="ru-RU" sz="1600" b="1" i="1" dirty="0">
                <a:solidFill>
                  <a:srgbClr val="3333FF"/>
                </a:solidFill>
              </a:rPr>
              <a:t>a,</a:t>
            </a:r>
            <a:r>
              <a:rPr lang="ru-RU" altLang="ru-RU" sz="1600" b="1" i="1" dirty="0">
                <a:solidFill>
                  <a:srgbClr val="3333FF"/>
                </a:solidFill>
              </a:rPr>
              <a:t> </a:t>
            </a:r>
            <a:r>
              <a:rPr lang="en-US" altLang="ru-RU" sz="1600" b="1" i="1" dirty="0">
                <a:solidFill>
                  <a:srgbClr val="3333FF"/>
                </a:solidFill>
              </a:rPr>
              <a:t>b,</a:t>
            </a:r>
            <a:r>
              <a:rPr lang="ru-RU" altLang="ru-RU" sz="1600" b="1" i="1" dirty="0">
                <a:solidFill>
                  <a:srgbClr val="3333FF"/>
                </a:solidFill>
              </a:rPr>
              <a:t> </a:t>
            </a:r>
            <a:r>
              <a:rPr lang="en-US" altLang="ru-RU" sz="1600" b="1" i="1" dirty="0">
                <a:solidFill>
                  <a:srgbClr val="3333FF"/>
                </a:solidFill>
              </a:rPr>
              <a:t>c,</a:t>
            </a:r>
            <a:r>
              <a:rPr lang="ru-RU" altLang="ru-RU" sz="1600" b="1" dirty="0">
                <a:solidFill>
                  <a:srgbClr val="3333FF"/>
                </a:solidFill>
              </a:rPr>
              <a:t> </a:t>
            </a:r>
            <a:r>
              <a:rPr lang="en-US" altLang="ru-RU" sz="1600" b="1" dirty="0">
                <a:solidFill>
                  <a:srgbClr val="3333FF"/>
                </a:solidFill>
                <a:latin typeface="Symbol" panose="05050102010706020507" pitchFamily="18" charset="2"/>
              </a:rPr>
              <a:t>a,</a:t>
            </a:r>
            <a:r>
              <a:rPr lang="ru-RU" altLang="ru-RU" sz="1600" b="1" dirty="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en-US" altLang="ru-RU" sz="1600" b="1" dirty="0">
                <a:solidFill>
                  <a:srgbClr val="3333FF"/>
                </a:solidFill>
                <a:latin typeface="Symbol" panose="05050102010706020507" pitchFamily="18" charset="2"/>
              </a:rPr>
              <a:t>b,</a:t>
            </a:r>
            <a:r>
              <a:rPr lang="ru-RU" altLang="ru-RU" sz="1600" b="1" dirty="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en-US" altLang="ru-RU" sz="1600" b="1" dirty="0">
                <a:solidFill>
                  <a:srgbClr val="3333FF"/>
                </a:solidFill>
                <a:latin typeface="Symbol" panose="05050102010706020507" pitchFamily="18" charset="2"/>
              </a:rPr>
              <a:t>g,</a:t>
            </a:r>
            <a:r>
              <a:rPr lang="ru-RU" altLang="ru-RU" sz="1600" b="1" dirty="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ru-RU" altLang="ru-RU" sz="1600" b="1" dirty="0">
                <a:solidFill>
                  <a:srgbClr val="3333FF"/>
                </a:solidFill>
              </a:rPr>
              <a:t>симметрия решетки</a:t>
            </a:r>
          </a:p>
        </p:txBody>
      </p:sp>
      <p:sp>
        <p:nvSpPr>
          <p:cNvPr id="114704" name="Text Box 16">
            <a:extLst>
              <a:ext uri="{FF2B5EF4-FFF2-40B4-BE49-F238E27FC236}">
                <a16:creationId xmlns:a16="http://schemas.microsoft.com/office/drawing/2014/main" id="{4AED910C-BDE7-4375-8B84-2B5B3F207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0838" y="4344463"/>
            <a:ext cx="3713162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3333FF"/>
                </a:solidFill>
              </a:rPr>
              <a:t>Функция распределения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3333FF"/>
                </a:solidFill>
              </a:rPr>
              <a:t>электронной плотности </a:t>
            </a:r>
          </a:p>
        </p:txBody>
      </p:sp>
      <p:sp>
        <p:nvSpPr>
          <p:cNvPr id="114705" name="Text Box 17">
            <a:extLst>
              <a:ext uri="{FF2B5EF4-FFF2-40B4-BE49-F238E27FC236}">
                <a16:creationId xmlns:a16="http://schemas.microsoft.com/office/drawing/2014/main" id="{4EAE4B4D-A42A-48FC-97BD-975295217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108" y="5816554"/>
            <a:ext cx="368617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3333FF"/>
                </a:solidFill>
              </a:rPr>
              <a:t>Реальная структура кристаллов</a:t>
            </a:r>
            <a:r>
              <a:rPr lang="en-US" altLang="ru-RU" sz="1600" b="1" dirty="0">
                <a:solidFill>
                  <a:srgbClr val="3333FF"/>
                </a:solidFill>
              </a:rPr>
              <a:t> - </a:t>
            </a:r>
            <a:r>
              <a:rPr lang="ru-RU" altLang="ru-RU" sz="1600" b="1" dirty="0">
                <a:solidFill>
                  <a:srgbClr val="3333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3333FF"/>
                </a:solidFill>
              </a:rPr>
              <a:t>дефекты, нарушения совершенства кристаллов</a:t>
            </a:r>
          </a:p>
        </p:txBody>
      </p:sp>
      <p:pic>
        <p:nvPicPr>
          <p:cNvPr id="114706" name="Picture 18" descr="Рисунок1">
            <a:extLst>
              <a:ext uri="{FF2B5EF4-FFF2-40B4-BE49-F238E27FC236}">
                <a16:creationId xmlns:a16="http://schemas.microsoft.com/office/drawing/2014/main" id="{563AD991-B74F-408C-A40A-7C6AB4255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940721"/>
            <a:ext cx="2597546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10">
            <a:extLst>
              <a:ext uri="{FF2B5EF4-FFF2-40B4-BE49-F238E27FC236}">
                <a16:creationId xmlns:a16="http://schemas.microsoft.com/office/drawing/2014/main" id="{412B61C4-0D38-45BC-B75B-9226BE7212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2039" y="3679398"/>
            <a:ext cx="288925" cy="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C81FBE9F-F178-47F1-9A65-6A4E8EE011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2040" y="6232052"/>
            <a:ext cx="288925" cy="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animBg="1"/>
      <p:bldP spid="114700" grpId="0" animBg="1"/>
      <p:bldP spid="114701" grpId="0" animBg="1"/>
      <p:bldP spid="114702" grpId="0" animBg="1"/>
      <p:bldP spid="114703" grpId="0" animBg="1"/>
      <p:bldP spid="114704" grpId="0" animBg="1"/>
      <p:bldP spid="11470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F1DF21-F436-40BA-AE15-45ECA0AE0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" y="1988840"/>
            <a:ext cx="6736080" cy="431292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CB2497ED-1A34-4414-AAE6-2ACFFC950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988" y="0"/>
            <a:ext cx="9170988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dirty="0">
                <a:solidFill>
                  <a:srgbClr val="0000FF"/>
                </a:solidFill>
              </a:rPr>
              <a:t>Дифракция на щели</a:t>
            </a:r>
          </a:p>
        </p:txBody>
      </p:sp>
    </p:spTree>
    <p:extLst>
      <p:ext uri="{BB962C8B-B14F-4D97-AF65-F5344CB8AC3E}">
        <p14:creationId xmlns:p14="http://schemas.microsoft.com/office/powerpoint/2010/main" val="118171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Рисунок 1" descr="G:\Education\Suv-NewBook\Рисунки\Функция дифракции.tif">
            <a:extLst>
              <a:ext uri="{FF2B5EF4-FFF2-40B4-BE49-F238E27FC236}">
                <a16:creationId xmlns:a16="http://schemas.microsoft.com/office/drawing/2014/main" id="{0F8F54F9-0957-408B-A3E2-C789A2332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1125538"/>
            <a:ext cx="9144001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2">
            <a:extLst>
              <a:ext uri="{FF2B5EF4-FFF2-40B4-BE49-F238E27FC236}">
                <a16:creationId xmlns:a16="http://schemas.microsoft.com/office/drawing/2014/main" id="{30E70904-A38E-4C47-B2A8-BE95BD756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988" y="0"/>
            <a:ext cx="9170988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dirty="0">
                <a:solidFill>
                  <a:srgbClr val="0000FF"/>
                </a:solidFill>
              </a:rPr>
              <a:t>Дифракция на щели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9BB6F3-0DE8-450B-8A51-96133BA61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6273800"/>
            <a:ext cx="239553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/>
              <a:t>Амплитуда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05DB96CA-E239-4958-9F26-3433D0C28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425"/>
            <a:ext cx="9144000" cy="1938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/>
              <a:t>Часть 1</a:t>
            </a:r>
            <a:endParaRPr lang="en-US" altLang="ru-RU" sz="40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</a:rPr>
              <a:t>Симметрия кристаллической решетки</a:t>
            </a:r>
            <a:endParaRPr lang="ru-RU" altLang="ru-RU" sz="4000" b="1"/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05B73F43-1E7A-40A6-84E0-FC50B341E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36763"/>
            <a:ext cx="91440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/>
              <a:t>Часть 2</a:t>
            </a:r>
            <a:r>
              <a:rPr lang="en-US" altLang="ru-RU" sz="4000" b="1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</a:rPr>
              <a:t>Введение в физику дифракции</a:t>
            </a:r>
            <a:endParaRPr lang="ru-RU" altLang="ru-RU" sz="4000" b="1"/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645AF5D5-2F20-47EF-A349-D04F03C03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60738"/>
            <a:ext cx="9144000" cy="1938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/>
              <a:t>Часть 3</a:t>
            </a:r>
            <a:r>
              <a:rPr lang="en-US" altLang="ru-RU" sz="4000" b="1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</a:rPr>
              <a:t>Классический </a:t>
            </a:r>
            <a:endParaRPr lang="en-US" altLang="ru-RU" sz="4000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</a:rPr>
              <a:t>рентгеноструктурный анализ</a:t>
            </a:r>
            <a:r>
              <a:rPr lang="en-US" altLang="ru-RU" sz="4000">
                <a:solidFill>
                  <a:srgbClr val="3333FF"/>
                </a:solidFill>
              </a:rPr>
              <a:t> </a:t>
            </a:r>
            <a:endParaRPr lang="ru-RU" altLang="ru-RU" sz="4000"/>
          </a:p>
        </p:txBody>
      </p:sp>
      <p:sp>
        <p:nvSpPr>
          <p:cNvPr id="7173" name="TextBox 4">
            <a:extLst>
              <a:ext uri="{FF2B5EF4-FFF2-40B4-BE49-F238E27FC236}">
                <a16:creationId xmlns:a16="http://schemas.microsoft.com/office/drawing/2014/main" id="{DD67AAE0-DC4D-46E3-B01C-6A845F9ED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99075"/>
            <a:ext cx="91440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/>
              <a:t>Часть 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0000CC"/>
                </a:solidFill>
              </a:rPr>
              <a:t> Семинарские занятия</a:t>
            </a:r>
          </a:p>
        </p:txBody>
      </p:sp>
    </p:spTree>
    <p:extLst>
      <p:ext uri="{BB962C8B-B14F-4D97-AF65-F5344CB8AC3E}">
        <p14:creationId xmlns:p14="http://schemas.microsoft.com/office/powerpoint/2010/main" val="114512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17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7CB382C-34BD-4DE6-AAC7-DF5EC81A9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6350"/>
            <a:ext cx="9156700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4800" dirty="0">
                <a:solidFill>
                  <a:srgbClr val="0000FF"/>
                </a:solidFill>
                <a:latin typeface="+mn-lt"/>
                <a:cs typeface="Arial" charset="0"/>
              </a:rPr>
              <a:t>Дифракция на щели</a:t>
            </a:r>
            <a:endParaRPr lang="ru-RU" sz="6000" b="1" dirty="0">
              <a:solidFill>
                <a:srgbClr val="0000FF"/>
              </a:solidFill>
            </a:endParaRPr>
          </a:p>
        </p:txBody>
      </p:sp>
      <p:pic>
        <p:nvPicPr>
          <p:cNvPr id="40963" name="Picture 4" descr="G:\D.tif">
            <a:extLst>
              <a:ext uri="{FF2B5EF4-FFF2-40B4-BE49-F238E27FC236}">
                <a16:creationId xmlns:a16="http://schemas.microsoft.com/office/drawing/2014/main" id="{0B6F5AD4-C6A2-49CC-8CBE-DE106F2C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81075"/>
            <a:ext cx="701992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29AE57-3FC4-4AB3-8FAC-640D1DA3A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313" y="6273800"/>
            <a:ext cx="31242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/>
              <a:t>Интенсивность</a:t>
            </a:r>
            <a:r>
              <a:rPr lang="ru-RU" altLang="ru-RU" sz="1800">
                <a:latin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5E6CC0-A9DE-42B6-B6EA-BAA8C2498417}"/>
              </a:ext>
            </a:extLst>
          </p:cNvPr>
          <p:cNvSpPr txBox="1"/>
          <p:nvPr/>
        </p:nvSpPr>
        <p:spPr>
          <a:xfrm>
            <a:off x="0" y="1988840"/>
            <a:ext cx="9144000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Обратное пространство, обратная решетка, </a:t>
            </a:r>
          </a:p>
          <a:p>
            <a:pPr algn="ctr"/>
            <a:r>
              <a:rPr lang="ru-RU" sz="5400" b="1" dirty="0">
                <a:solidFill>
                  <a:srgbClr val="FF0000"/>
                </a:solidFill>
              </a:rPr>
              <a:t>Фурье пространство</a:t>
            </a:r>
          </a:p>
        </p:txBody>
      </p:sp>
    </p:spTree>
    <p:extLst>
      <p:ext uri="{BB962C8B-B14F-4D97-AF65-F5344CB8AC3E}">
        <p14:creationId xmlns:p14="http://schemas.microsoft.com/office/powerpoint/2010/main" val="3645723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9A87E366-88EC-40E5-AB35-48AF467BF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  <a:latin typeface="Calibri" panose="020F0502020204030204" pitchFamily="34" charset="0"/>
              </a:rPr>
              <a:t>Фурье</a:t>
            </a:r>
            <a:r>
              <a:rPr lang="en-US" altLang="ru-RU" b="1">
                <a:solidFill>
                  <a:srgbClr val="3333FF"/>
                </a:solidFill>
                <a:latin typeface="Calibri" panose="020F0502020204030204" pitchFamily="34" charset="0"/>
              </a:rPr>
              <a:t>-</a:t>
            </a:r>
            <a:r>
              <a:rPr lang="ru-RU" altLang="ru-RU" b="1">
                <a:solidFill>
                  <a:srgbClr val="3333FF"/>
                </a:solidFill>
                <a:latin typeface="Calibri" panose="020F0502020204030204" pitchFamily="34" charset="0"/>
              </a:rPr>
              <a:t>преобразование, Фурье-образ функции</a:t>
            </a:r>
          </a:p>
        </p:txBody>
      </p:sp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id="{09EA00FA-73A5-45AB-BA40-07ECCDC897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3850" y="1090613"/>
          <a:ext cx="1347788" cy="93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34" name="Equation" r:id="rId3" imgW="368140" imgH="253890" progId="Equation.DSMT4">
                  <p:embed/>
                </p:oleObj>
              </mc:Choice>
              <mc:Fallback>
                <p:oleObj name="Equation" r:id="rId3" imgW="368140" imgH="25389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090613"/>
                        <a:ext cx="1347788" cy="9318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B6A2FFF7-48E7-4AF8-A4E3-5C3A81F615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0425" y="4725988"/>
          <a:ext cx="7283450" cy="130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35" name="Equation" r:id="rId5" imgW="3022600" imgH="546100" progId="Equation.DSMT4">
                  <p:embed/>
                </p:oleObj>
              </mc:Choice>
              <mc:Fallback>
                <p:oleObj name="Equation" r:id="rId5" imgW="3022600" imgH="5461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425" y="4725988"/>
                        <a:ext cx="7283450" cy="1304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>
            <a:extLst>
              <a:ext uri="{FF2B5EF4-FFF2-40B4-BE49-F238E27FC236}">
                <a16:creationId xmlns:a16="http://schemas.microsoft.com/office/drawing/2014/main" id="{5871ABC5-29E4-44C9-8359-5BB3F8EE0E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76375" y="2205038"/>
          <a:ext cx="6523038" cy="137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36" name="Equation" r:id="rId7" imgW="2565400" imgH="546100" progId="Equation.DSMT4">
                  <p:embed/>
                </p:oleObj>
              </mc:Choice>
              <mc:Fallback>
                <p:oleObj name="Equation" r:id="rId7" imgW="2565400" imgH="5461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205038"/>
                        <a:ext cx="6523038" cy="13795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8">
            <a:extLst>
              <a:ext uri="{FF2B5EF4-FFF2-40B4-BE49-F238E27FC236}">
                <a16:creationId xmlns:a16="http://schemas.microsoft.com/office/drawing/2014/main" id="{C775B725-8687-4E6A-A879-C0205783E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1216025"/>
            <a:ext cx="49403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1800">
                <a:solidFill>
                  <a:srgbClr val="3333FF"/>
                </a:solidFill>
                <a:latin typeface="Calibri" panose="020F0502020204030204" pitchFamily="34" charset="0"/>
              </a:rPr>
              <a:t> любая функция в пространстве </a:t>
            </a:r>
            <a:r>
              <a:rPr lang="en-US" altLang="ru-RU" sz="1800">
                <a:solidFill>
                  <a:srgbClr val="3333FF"/>
                </a:solidFill>
                <a:latin typeface="Calibri" panose="020F0502020204030204" pitchFamily="34" charset="0"/>
              </a:rPr>
              <a:t>{</a:t>
            </a:r>
            <a:r>
              <a:rPr lang="en-US" altLang="ru-RU" sz="1800" i="1">
                <a:solidFill>
                  <a:srgbClr val="3333FF"/>
                </a:solidFill>
                <a:latin typeface="Calibri" panose="020F0502020204030204" pitchFamily="34" charset="0"/>
              </a:rPr>
              <a:t>x</a:t>
            </a:r>
            <a:r>
              <a:rPr lang="en-US" altLang="ru-RU" sz="1800">
                <a:solidFill>
                  <a:srgbClr val="3333FF"/>
                </a:solidFill>
                <a:latin typeface="Calibri" panose="020F0502020204030204" pitchFamily="34" charset="0"/>
              </a:rPr>
              <a:t>}</a:t>
            </a:r>
            <a:r>
              <a:rPr lang="ru-RU" altLang="ru-RU" sz="1800">
                <a:solidFill>
                  <a:srgbClr val="3333FF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33FF"/>
                </a:solidFill>
                <a:latin typeface="Calibri" panose="020F0502020204030204" pitchFamily="34" charset="0"/>
              </a:rPr>
              <a:t>x</a:t>
            </a:r>
            <a:r>
              <a:rPr lang="ru-RU" altLang="ru-RU" sz="1800">
                <a:solidFill>
                  <a:srgbClr val="3333FF"/>
                </a:solidFill>
                <a:latin typeface="Calibri" panose="020F0502020204030204" pitchFamily="34" charset="0"/>
              </a:rPr>
              <a:t> </a:t>
            </a:r>
            <a:r>
              <a:rPr lang="en-US" altLang="ru-RU" sz="1800">
                <a:solidFill>
                  <a:srgbClr val="3333FF"/>
                </a:solidFill>
                <a:latin typeface="Calibri" panose="020F0502020204030204" pitchFamily="34" charset="0"/>
              </a:rPr>
              <a:t>– </a:t>
            </a:r>
            <a:r>
              <a:rPr lang="ru-RU" altLang="ru-RU" sz="1800">
                <a:solidFill>
                  <a:srgbClr val="3333FF"/>
                </a:solidFill>
                <a:latin typeface="Calibri" panose="020F0502020204030204" pitchFamily="34" charset="0"/>
              </a:rPr>
              <a:t>пространство</a:t>
            </a:r>
            <a:r>
              <a:rPr lang="en-US" altLang="ru-RU" sz="1800">
                <a:solidFill>
                  <a:srgbClr val="3333FF"/>
                </a:solidFill>
                <a:latin typeface="Calibri" panose="020F0502020204030204" pitchFamily="34" charset="0"/>
              </a:rPr>
              <a:t> - </a:t>
            </a:r>
            <a:r>
              <a:rPr lang="ru-RU" altLang="ru-RU" sz="1800">
                <a:solidFill>
                  <a:srgbClr val="3333FF"/>
                </a:solidFill>
                <a:latin typeface="Calibri" panose="020F0502020204030204" pitchFamily="34" charset="0"/>
              </a:rPr>
              <a:t>это прямое пространство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65B11FF4-FE1A-4027-8ADD-EF0BA1051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3765550"/>
            <a:ext cx="8196263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latin typeface="Calibri" panose="020F0502020204030204" pitchFamily="34" charset="0"/>
              </a:rPr>
              <a:t>Это выражение определяет Фурье-образ этой функции в пространстве </a:t>
            </a:r>
            <a:r>
              <a:rPr lang="en-US" altLang="ru-RU" sz="1800">
                <a:solidFill>
                  <a:srgbClr val="3333FF"/>
                </a:solidFill>
                <a:latin typeface="Calibri" panose="020F0502020204030204" pitchFamily="34" charset="0"/>
              </a:rPr>
              <a:t>{</a:t>
            </a:r>
            <a:r>
              <a:rPr lang="en-US" altLang="ru-RU" sz="1800" i="1">
                <a:solidFill>
                  <a:srgbClr val="3333FF"/>
                </a:solidFill>
                <a:latin typeface="Calibri" panose="020F0502020204030204" pitchFamily="34" charset="0"/>
              </a:rPr>
              <a:t>u</a:t>
            </a:r>
            <a:r>
              <a:rPr lang="en-US" altLang="ru-RU" sz="1800">
                <a:solidFill>
                  <a:srgbClr val="3333FF"/>
                </a:solidFill>
                <a:latin typeface="Calibri" panose="020F0502020204030204" pitchFamily="34" charset="0"/>
              </a:rPr>
              <a:t>}</a:t>
            </a:r>
            <a:r>
              <a:rPr lang="ru-RU" altLang="ru-RU" sz="1800">
                <a:solidFill>
                  <a:srgbClr val="3333FF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33FF"/>
                </a:solidFill>
                <a:latin typeface="Calibri" panose="020F0502020204030204" pitchFamily="34" charset="0"/>
              </a:rPr>
              <a:t>U – </a:t>
            </a:r>
            <a:r>
              <a:rPr lang="ru-RU" altLang="ru-RU" sz="1800">
                <a:solidFill>
                  <a:srgbClr val="3333FF"/>
                </a:solidFill>
                <a:latin typeface="Calibri" panose="020F0502020204030204" pitchFamily="34" charset="0"/>
              </a:rPr>
              <a:t>пространство - это обратное пространство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0159CB6A-919F-433A-821A-6732ADCFA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688" y="6237288"/>
            <a:ext cx="524192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latin typeface="Calibri" panose="020F0502020204030204" pitchFamily="34" charset="0"/>
              </a:rPr>
              <a:t>- обратное Фурье-преобразование функции </a:t>
            </a:r>
            <a:r>
              <a:rPr lang="en-US" altLang="ru-RU" sz="1800" i="1">
                <a:solidFill>
                  <a:srgbClr val="3333FF"/>
                </a:solidFill>
                <a:latin typeface="Calibri" panose="020F0502020204030204" pitchFamily="34" charset="0"/>
              </a:rPr>
              <a:t>f(x)</a:t>
            </a:r>
            <a:endParaRPr lang="ru-RU" altLang="ru-RU" sz="1800" i="1">
              <a:solidFill>
                <a:srgbClr val="3333FF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78857" name="Объект 1">
            <a:extLst>
              <a:ext uri="{FF2B5EF4-FFF2-40B4-BE49-F238E27FC236}">
                <a16:creationId xmlns:a16="http://schemas.microsoft.com/office/drawing/2014/main" id="{2D429D7E-E99E-4CDE-8838-1039FCEBFA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" y="6148388"/>
          <a:ext cx="5334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37" name="Документ" r:id="rId9" imgW="533400" imgH="547116" progId="Word.Document.8">
                  <p:embed/>
                </p:oleObj>
              </mc:Choice>
              <mc:Fallback>
                <p:oleObj name="Документ" r:id="rId9" imgW="533400" imgH="547116" progId="Word.Document.8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" y="6148388"/>
                        <a:ext cx="5334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1a.tif">
            <a:extLst>
              <a:ext uri="{FF2B5EF4-FFF2-40B4-BE49-F238E27FC236}">
                <a16:creationId xmlns:a16="http://schemas.microsoft.com/office/drawing/2014/main" id="{0E0BB3F4-EEC5-4031-B493-414965E6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852738"/>
            <a:ext cx="5400675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71" name="Объект 1">
            <a:extLst>
              <a:ext uri="{FF2B5EF4-FFF2-40B4-BE49-F238E27FC236}">
                <a16:creationId xmlns:a16="http://schemas.microsoft.com/office/drawing/2014/main" id="{CC428D64-330B-49CF-813D-CB98666577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16363" y="2133600"/>
          <a:ext cx="152558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52" name="Equation" r:id="rId4" imgW="672808" imgH="253890" progId="">
                  <p:embed/>
                </p:oleObj>
              </mc:Choice>
              <mc:Fallback>
                <p:oleObj name="Equation" r:id="rId4" imgW="672808" imgH="253890" progId="">
                  <p:embed/>
                  <p:pic>
                    <p:nvPicPr>
                      <p:cNvPr id="7171" name="Объект 1">
                        <a:extLst>
                          <a:ext uri="{FF2B5EF4-FFF2-40B4-BE49-F238E27FC236}">
                            <a16:creationId xmlns:a16="http://schemas.microsoft.com/office/drawing/2014/main" id="{CC428D64-330B-49CF-813D-CB98666577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6363" y="2133600"/>
                        <a:ext cx="1525587" cy="5746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4C57E683-5FE5-446A-84A7-FC8580A40FC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66243" y="5702300"/>
          <a:ext cx="3425825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53" name="Equation" r:id="rId6" imgW="1663700" imgH="508000" progId="">
                  <p:embed/>
                </p:oleObj>
              </mc:Choice>
              <mc:Fallback>
                <p:oleObj name="Equation" r:id="rId6" imgW="1663700" imgH="508000" progId="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4C57E683-5FE5-446A-84A7-FC8580A40F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6243" y="5702300"/>
                        <a:ext cx="3425825" cy="10541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TextBox 1">
            <a:extLst>
              <a:ext uri="{FF2B5EF4-FFF2-40B4-BE49-F238E27FC236}">
                <a16:creationId xmlns:a16="http://schemas.microsoft.com/office/drawing/2014/main" id="{5AF4E0B8-0827-4CD6-94CD-5B6712131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9144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Если кристаллическая решетка </a:t>
            </a:r>
            <a:r>
              <a:rPr lang="ru-RU" altLang="ru-RU" sz="1800" i="1"/>
              <a:t>примитивная</a:t>
            </a:r>
            <a:r>
              <a:rPr lang="ru-RU" altLang="ru-RU" sz="1800"/>
              <a:t> и состоит из одинаковых рассеивающих атомов, все рефлексы будут иметь одинаковую интенсивность </a:t>
            </a:r>
            <a:r>
              <a:rPr lang="en-US" altLang="ru-RU" sz="1800" i="1"/>
              <a:t>I</a:t>
            </a:r>
            <a:r>
              <a:rPr lang="en-US" altLang="ru-RU" sz="1800"/>
              <a:t>~N</a:t>
            </a:r>
            <a:r>
              <a:rPr lang="en-US" altLang="ru-RU" sz="1800" baseline="30000"/>
              <a:t>6</a:t>
            </a:r>
            <a:r>
              <a:rPr lang="en-US" altLang="ru-RU" sz="1800"/>
              <a:t> (N – </a:t>
            </a:r>
            <a:r>
              <a:rPr lang="ru-RU" altLang="ru-RU" sz="1800"/>
              <a:t>число рассеивающих частиц</a:t>
            </a:r>
            <a:r>
              <a:rPr lang="en-US" altLang="ru-RU" sz="1800"/>
              <a:t>)</a:t>
            </a:r>
            <a:endParaRPr lang="ru-RU" altLang="ru-RU" sz="1800"/>
          </a:p>
        </p:txBody>
      </p:sp>
      <p:sp>
        <p:nvSpPr>
          <p:cNvPr id="8198" name="TextBox 3">
            <a:extLst>
              <a:ext uri="{FF2B5EF4-FFF2-40B4-BE49-F238E27FC236}">
                <a16:creationId xmlns:a16="http://schemas.microsoft.com/office/drawing/2014/main" id="{5DC35C89-73C9-456C-9DC5-088299FAD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0" y="1155700"/>
            <a:ext cx="915035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Ниже приведен пример дифракционной картины двухмерной (плоской) решетки в обратном пространстве</a:t>
            </a:r>
          </a:p>
        </p:txBody>
      </p:sp>
    </p:spTree>
    <p:extLst>
      <p:ext uri="{BB962C8B-B14F-4D97-AF65-F5344CB8AC3E}">
        <p14:creationId xmlns:p14="http://schemas.microsoft.com/office/powerpoint/2010/main" val="397243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2 a.tif">
            <a:extLst>
              <a:ext uri="{FF2B5EF4-FFF2-40B4-BE49-F238E27FC236}">
                <a16:creationId xmlns:a16="http://schemas.microsoft.com/office/drawing/2014/main" id="{3308E521-2C21-48A8-92A3-481A6FE05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2876550"/>
            <a:ext cx="46291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F90407BE-C542-4456-81B8-417A6041D2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08313" y="2060575"/>
          <a:ext cx="309562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99" name="Equation" r:id="rId4" imgW="1358310" imgH="253890" progId="">
                  <p:embed/>
                </p:oleObj>
              </mc:Choice>
              <mc:Fallback>
                <p:oleObj name="Equation" r:id="rId4" imgW="1358310" imgH="253890" progId="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F90407BE-C542-4456-81B8-417A6041D2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313" y="2060575"/>
                        <a:ext cx="3095625" cy="739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1C4DDEEF-B75D-4BA8-B59B-02F86A186F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5373688"/>
          <a:ext cx="3294063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00" name="Equation" r:id="rId6" imgW="1600200" imgH="469900" progId="">
                  <p:embed/>
                </p:oleObj>
              </mc:Choice>
              <mc:Fallback>
                <p:oleObj name="Equation" r:id="rId6" imgW="1600200" imgH="469900" progId="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1C4DDEEF-B75D-4BA8-B59B-02F86A186F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5373688"/>
                        <a:ext cx="3294063" cy="974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623B2B5-C3E0-44E7-A2C7-B551AE0BB3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5373688"/>
          <a:ext cx="406082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01" name="Equation" r:id="rId8" imgW="1841500" imgH="431800" progId="">
                  <p:embed/>
                </p:oleObj>
              </mc:Choice>
              <mc:Fallback>
                <p:oleObj name="Equation" r:id="rId8" imgW="1841500" imgH="431800" progId="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2623B2B5-C3E0-44E7-A2C7-B551AE0BB3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5373688"/>
                        <a:ext cx="4060825" cy="952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TextBox 5">
            <a:extLst>
              <a:ext uri="{FF2B5EF4-FFF2-40B4-BE49-F238E27FC236}">
                <a16:creationId xmlns:a16="http://schemas.microsoft.com/office/drawing/2014/main" id="{87169EDD-D737-45F4-A1FF-477A19E9B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Если кристаллическая решетка сложная (в элементарной ячейке несколько атомов, имеется базис) интенсивности рефлексов будут разные и будут убывать с увеличением расстояния от оси первичного пучка излучения.</a:t>
            </a:r>
          </a:p>
        </p:txBody>
      </p:sp>
      <p:sp>
        <p:nvSpPr>
          <p:cNvPr id="10247" name="TextBox 6">
            <a:extLst>
              <a:ext uri="{FF2B5EF4-FFF2-40B4-BE49-F238E27FC236}">
                <a16:creationId xmlns:a16="http://schemas.microsoft.com/office/drawing/2014/main" id="{D1C43D9E-2681-400A-AB4B-816B72239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1075"/>
            <a:ext cx="9144000" cy="922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Интенсивности рефлексов дифракционной картины будут регулироваться величиной квадрата структурной амплитуды, причем некоторые рефлексы могут иметь нулевую амплитуду согласно правил погасания для данного базиса</a:t>
            </a:r>
          </a:p>
        </p:txBody>
      </p:sp>
      <p:sp>
        <p:nvSpPr>
          <p:cNvPr id="10248" name="TextBox 7">
            <a:extLst>
              <a:ext uri="{FF2B5EF4-FFF2-40B4-BE49-F238E27FC236}">
                <a16:creationId xmlns:a16="http://schemas.microsoft.com/office/drawing/2014/main" id="{DDAEC3DE-84EE-4BF9-A7E4-D6A39FC11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163" y="6488113"/>
            <a:ext cx="91741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/>
              <a:t>f</a:t>
            </a:r>
            <a:r>
              <a:rPr lang="en-US" altLang="ru-RU" sz="1800" baseline="-25000"/>
              <a:t>m</a:t>
            </a:r>
            <a:r>
              <a:rPr lang="en-US" altLang="ru-RU" sz="1800"/>
              <a:t> – </a:t>
            </a:r>
            <a:r>
              <a:rPr lang="ru-RU" altLang="ru-RU" sz="1800"/>
              <a:t>атомный фактор рассеяния</a:t>
            </a:r>
            <a:r>
              <a:rPr lang="en-US" altLang="ru-RU" sz="1800"/>
              <a:t> </a:t>
            </a: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13817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  <p:bldP spid="10247" grpId="0" animBg="1"/>
      <p:bldP spid="102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>
            <a:extLst>
              <a:ext uri="{FF2B5EF4-FFF2-40B4-BE49-F238E27FC236}">
                <a16:creationId xmlns:a16="http://schemas.microsoft.com/office/drawing/2014/main" id="{F712C5CE-DA08-4218-9EAD-64489CA50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49950"/>
            <a:ext cx="3563938" cy="79216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4435394A-D2A2-498F-83B6-64B7A7B23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121275"/>
            <a:ext cx="2519362" cy="7651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87046" name="Picture 6" descr="Deby-P">
            <a:extLst>
              <a:ext uri="{FF2B5EF4-FFF2-40B4-BE49-F238E27FC236}">
                <a16:creationId xmlns:a16="http://schemas.microsoft.com/office/drawing/2014/main" id="{9E5764AC-396B-4FC9-AE43-91D63AF9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8316416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 descr="Debay-I">
            <a:extLst>
              <a:ext uri="{FF2B5EF4-FFF2-40B4-BE49-F238E27FC236}">
                <a16:creationId xmlns:a16="http://schemas.microsoft.com/office/drawing/2014/main" id="{0FCEB796-AA57-406B-9608-6CF656A8D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75"/>
            <a:ext cx="8316416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8" descr="Debay-Fa">
            <a:extLst>
              <a:ext uri="{FF2B5EF4-FFF2-40B4-BE49-F238E27FC236}">
                <a16:creationId xmlns:a16="http://schemas.microsoft.com/office/drawing/2014/main" id="{FC33C66E-2073-4A44-A887-BB960B1BB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1950"/>
            <a:ext cx="831641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9" descr="pk">
            <a:extLst>
              <a:ext uri="{FF2B5EF4-FFF2-40B4-BE49-F238E27FC236}">
                <a16:creationId xmlns:a16="http://schemas.microsoft.com/office/drawing/2014/main" id="{02966C48-328A-44DB-AFE7-9DCA828A9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20" y="1435100"/>
            <a:ext cx="6540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10" descr="IK">
            <a:extLst>
              <a:ext uri="{FF2B5EF4-FFF2-40B4-BE49-F238E27FC236}">
                <a16:creationId xmlns:a16="http://schemas.microsoft.com/office/drawing/2014/main" id="{0EF2FDD1-ADEF-4689-AA83-2583E4D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988" y="2798762"/>
            <a:ext cx="636587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1" name="Picture 11" descr="FK">
            <a:extLst>
              <a:ext uri="{FF2B5EF4-FFF2-40B4-BE49-F238E27FC236}">
                <a16:creationId xmlns:a16="http://schemas.microsoft.com/office/drawing/2014/main" id="{2D11597D-A8C3-4C75-828F-72222FA21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0" y="4171950"/>
            <a:ext cx="6667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2" name="Text Box 12">
            <a:extLst>
              <a:ext uri="{FF2B5EF4-FFF2-40B4-BE49-F238E27FC236}">
                <a16:creationId xmlns:a16="http://schemas.microsoft.com/office/drawing/2014/main" id="{F4AC2806-5D16-44FF-BB99-64656EE72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96938"/>
            <a:ext cx="91440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Примитивная кубическая решетка - </a:t>
            </a:r>
            <a:r>
              <a:rPr lang="en-US" altLang="ru-RU" sz="2400"/>
              <a:t>ReO</a:t>
            </a:r>
            <a:r>
              <a:rPr lang="ru-RU" altLang="ru-RU" sz="2400" baseline="-25000"/>
              <a:t>3</a:t>
            </a:r>
            <a:r>
              <a:rPr lang="ru-RU" altLang="ru-RU" sz="2400"/>
              <a:t> </a:t>
            </a:r>
          </a:p>
        </p:txBody>
      </p:sp>
      <p:sp>
        <p:nvSpPr>
          <p:cNvPr id="87053" name="Text Box 13">
            <a:extLst>
              <a:ext uri="{FF2B5EF4-FFF2-40B4-BE49-F238E27FC236}">
                <a16:creationId xmlns:a16="http://schemas.microsoft.com/office/drawing/2014/main" id="{3A7C0743-1DC9-4B97-9380-F85285C93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85988"/>
            <a:ext cx="91440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Объемоцентрированная</a:t>
            </a:r>
            <a:r>
              <a:rPr lang="ru-RU" altLang="ru-RU" sz="1200"/>
              <a:t> </a:t>
            </a:r>
            <a:r>
              <a:rPr lang="ru-RU" altLang="ru-RU" sz="2400"/>
              <a:t>кубическая решетка </a:t>
            </a:r>
            <a:r>
              <a:rPr lang="en-US" altLang="ru-RU" sz="2400"/>
              <a:t>– </a:t>
            </a:r>
            <a:r>
              <a:rPr lang="ru-RU" altLang="ru-RU" sz="2400"/>
              <a:t>порошек </a:t>
            </a:r>
            <a:r>
              <a:rPr lang="en-US" altLang="ru-RU" sz="2400"/>
              <a:t>W</a:t>
            </a:r>
            <a:r>
              <a:rPr lang="ru-RU" altLang="ru-RU" sz="2400"/>
              <a:t> </a:t>
            </a:r>
          </a:p>
        </p:txBody>
      </p:sp>
      <p:sp>
        <p:nvSpPr>
          <p:cNvPr id="87054" name="Text Box 14">
            <a:extLst>
              <a:ext uri="{FF2B5EF4-FFF2-40B4-BE49-F238E27FC236}">
                <a16:creationId xmlns:a16="http://schemas.microsoft.com/office/drawing/2014/main" id="{16AD4640-6E98-4BB7-81EF-C3B537B76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14738"/>
            <a:ext cx="913947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Гранецентрированная кубическая решетка </a:t>
            </a:r>
            <a:r>
              <a:rPr lang="en-US" altLang="ru-RU" sz="2400" dirty="0"/>
              <a:t>- Ni</a:t>
            </a:r>
            <a:endParaRPr lang="ru-RU" altLang="ru-RU" sz="2400" dirty="0"/>
          </a:p>
        </p:txBody>
      </p:sp>
      <p:graphicFrame>
        <p:nvGraphicFramePr>
          <p:cNvPr id="87055" name="Object 15">
            <a:extLst>
              <a:ext uri="{FF2B5EF4-FFF2-40B4-BE49-F238E27FC236}">
                <a16:creationId xmlns:a16="http://schemas.microsoft.com/office/drawing/2014/main" id="{D85A0BD8-75D0-48EF-B08D-B8C1661429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575" y="6046788"/>
          <a:ext cx="3455988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0" name="Equation" r:id="rId9" imgW="2641600" imgH="457200" progId="">
                  <p:embed/>
                </p:oleObj>
              </mc:Choice>
              <mc:Fallback>
                <p:oleObj name="Equation" r:id="rId9" imgW="2641600" imgH="457200" progId="">
                  <p:embed/>
                  <p:pic>
                    <p:nvPicPr>
                      <p:cNvPr id="87055" name="Object 15">
                        <a:extLst>
                          <a:ext uri="{FF2B5EF4-FFF2-40B4-BE49-F238E27FC236}">
                            <a16:creationId xmlns:a16="http://schemas.microsoft.com/office/drawing/2014/main" id="{D85A0BD8-75D0-48EF-B08D-B8C1661429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" y="6046788"/>
                        <a:ext cx="3455988" cy="5984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56" name="Object 16">
            <a:extLst>
              <a:ext uri="{FF2B5EF4-FFF2-40B4-BE49-F238E27FC236}">
                <a16:creationId xmlns:a16="http://schemas.microsoft.com/office/drawing/2014/main" id="{963EA17F-4254-44AB-AD7B-C9A2C79B9D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5199063"/>
          <a:ext cx="2376488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1" name="Equation" r:id="rId11" imgW="1879600" imgH="457200" progId="">
                  <p:embed/>
                </p:oleObj>
              </mc:Choice>
              <mc:Fallback>
                <p:oleObj name="Equation" r:id="rId11" imgW="1879600" imgH="457200" progId="">
                  <p:embed/>
                  <p:pic>
                    <p:nvPicPr>
                      <p:cNvPr id="87056" name="Object 16">
                        <a:extLst>
                          <a:ext uri="{FF2B5EF4-FFF2-40B4-BE49-F238E27FC236}">
                            <a16:creationId xmlns:a16="http://schemas.microsoft.com/office/drawing/2014/main" id="{963EA17F-4254-44AB-AD7B-C9A2C79B9D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5199063"/>
                        <a:ext cx="2376488" cy="5794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57" name="Text Box 17">
            <a:extLst>
              <a:ext uri="{FF2B5EF4-FFF2-40B4-BE49-F238E27FC236}">
                <a16:creationId xmlns:a16="http://schemas.microsoft.com/office/drawing/2014/main" id="{9278E6B4-5C4F-4284-ABEC-86B4F0373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88" y="5210175"/>
            <a:ext cx="4481512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Правила погасаний рефлексов для объемоцентрированной кубической решетки</a:t>
            </a:r>
            <a:endParaRPr lang="ru-RU" altLang="ru-RU" sz="1800"/>
          </a:p>
        </p:txBody>
      </p:sp>
      <p:sp>
        <p:nvSpPr>
          <p:cNvPr id="87058" name="Text Box 18">
            <a:extLst>
              <a:ext uri="{FF2B5EF4-FFF2-40B4-BE49-F238E27FC236}">
                <a16:creationId xmlns:a16="http://schemas.microsoft.com/office/drawing/2014/main" id="{FC042032-6764-431C-B4FD-F3087D1A6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88" y="6053138"/>
            <a:ext cx="4481512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Правила погасаний рефлексов для гранецентрированной кубической решетки </a:t>
            </a:r>
            <a:endParaRPr lang="ru-RU" altLang="ru-RU" sz="1800"/>
          </a:p>
        </p:txBody>
      </p:sp>
      <p:sp>
        <p:nvSpPr>
          <p:cNvPr id="87059" name="AutoShape 19">
            <a:extLst>
              <a:ext uri="{FF2B5EF4-FFF2-40B4-BE49-F238E27FC236}">
                <a16:creationId xmlns:a16="http://schemas.microsoft.com/office/drawing/2014/main" id="{55A06DDD-D7DA-4196-ACDF-0EDB05AC3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5322888"/>
            <a:ext cx="792163" cy="360362"/>
          </a:xfrm>
          <a:prstGeom prst="rightArrow">
            <a:avLst>
              <a:gd name="adj1" fmla="val 50000"/>
              <a:gd name="adj2" fmla="val 549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7060" name="AutoShape 20">
            <a:extLst>
              <a:ext uri="{FF2B5EF4-FFF2-40B4-BE49-F238E27FC236}">
                <a16:creationId xmlns:a16="http://schemas.microsoft.com/office/drawing/2014/main" id="{8644C1FE-54D3-49F6-9B6F-D604170A0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650" y="6165850"/>
            <a:ext cx="720725" cy="3603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6339" name="Text Box 21">
            <a:extLst>
              <a:ext uri="{FF2B5EF4-FFF2-40B4-BE49-F238E27FC236}">
                <a16:creationId xmlns:a16="http://schemas.microsoft.com/office/drawing/2014/main" id="{BBE74729-37A8-41BC-9FA3-DB8FD946B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38"/>
            <a:ext cx="91440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Примеры рентгенограмм полученных с порошковых образцов (рентгенограммы Дебая-Шерера)</a:t>
            </a:r>
            <a:endParaRPr lang="ru-RU" altLang="ru-RU" sz="2400" b="1"/>
          </a:p>
        </p:txBody>
      </p:sp>
    </p:spTree>
    <p:extLst>
      <p:ext uri="{BB962C8B-B14F-4D97-AF65-F5344CB8AC3E}">
        <p14:creationId xmlns:p14="http://schemas.microsoft.com/office/powerpoint/2010/main" val="199869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animBg="1"/>
      <p:bldP spid="87045" grpId="0" animBg="1"/>
      <p:bldP spid="87052" grpId="0" animBg="1"/>
      <p:bldP spid="87053" grpId="0" animBg="1"/>
      <p:bldP spid="87054" grpId="0" animBg="1"/>
      <p:bldP spid="87057" grpId="0" animBg="1"/>
      <p:bldP spid="87058" grpId="0" animBg="1"/>
      <p:bldP spid="87059" grpId="0" animBg="1"/>
      <p:bldP spid="87060" grpId="0" animBg="1"/>
      <p:bldP spid="563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Kudrenko">
            <a:extLst>
              <a:ext uri="{FF2B5EF4-FFF2-40B4-BE49-F238E27FC236}">
                <a16:creationId xmlns:a16="http://schemas.microsoft.com/office/drawing/2014/main" id="{E87D0950-71E3-4539-8E50-E2BA6B359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420813"/>
            <a:ext cx="705802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4">
            <a:extLst>
              <a:ext uri="{FF2B5EF4-FFF2-40B4-BE49-F238E27FC236}">
                <a16:creationId xmlns:a16="http://schemas.microsoft.com/office/drawing/2014/main" id="{1699214F-F9A4-4DF2-8059-5E0109DD7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Современный рентгеновский дифрактометр – прибор предназначенный для сбора дифракционных данных о поликристаллах</a:t>
            </a:r>
          </a:p>
        </p:txBody>
      </p:sp>
    </p:spTree>
    <p:extLst>
      <p:ext uri="{BB962C8B-B14F-4D97-AF65-F5344CB8AC3E}">
        <p14:creationId xmlns:p14="http://schemas.microsoft.com/office/powerpoint/2010/main" val="396653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300"/>
            <a:ext cx="9143999" cy="635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595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:\L-IV\PCPDF WIN\Без имени1-1a.tif">
            <a:extLst>
              <a:ext uri="{FF2B5EF4-FFF2-40B4-BE49-F238E27FC236}">
                <a16:creationId xmlns:a16="http://schemas.microsoft.com/office/drawing/2014/main" id="{B40318A7-399C-45B1-8C13-BB33F142A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69913"/>
            <a:ext cx="82804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4">
            <a:extLst>
              <a:ext uri="{FF2B5EF4-FFF2-40B4-BE49-F238E27FC236}">
                <a16:creationId xmlns:a16="http://schemas.microsoft.com/office/drawing/2014/main" id="{28EF7497-CAE3-4F4D-9FF8-5FE6C4E9B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Дифракционная база данных</a:t>
            </a:r>
            <a:r>
              <a:rPr lang="en-US" altLang="ru-RU" sz="2400" b="1">
                <a:solidFill>
                  <a:srgbClr val="3333FF"/>
                </a:solidFill>
              </a:rPr>
              <a:t> PC PDF WIN</a:t>
            </a:r>
            <a:endParaRPr lang="ru-RU" altLang="ru-RU" sz="2400" b="1">
              <a:solidFill>
                <a:srgbClr val="3333FF"/>
              </a:solidFill>
            </a:endParaRPr>
          </a:p>
        </p:txBody>
      </p:sp>
      <p:sp>
        <p:nvSpPr>
          <p:cNvPr id="68612" name="Text Box 5">
            <a:extLst>
              <a:ext uri="{FF2B5EF4-FFF2-40B4-BE49-F238E27FC236}">
                <a16:creationId xmlns:a16="http://schemas.microsoft.com/office/drawing/2014/main" id="{EF5A2732-3977-4F07-A8C1-13200062B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10300"/>
            <a:ext cx="9144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В настоящее время эта база данных содержит более 2 миллионов карточек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различных веществ, соединений, сплавов.</a:t>
            </a:r>
          </a:p>
        </p:txBody>
      </p:sp>
    </p:spTree>
    <p:extLst>
      <p:ext uri="{BB962C8B-B14F-4D97-AF65-F5344CB8AC3E}">
        <p14:creationId xmlns:p14="http://schemas.microsoft.com/office/powerpoint/2010/main" val="100761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222.tif">
            <a:extLst>
              <a:ext uri="{FF2B5EF4-FFF2-40B4-BE49-F238E27FC236}">
                <a16:creationId xmlns:a16="http://schemas.microsoft.com/office/drawing/2014/main" id="{933F8385-00BB-477A-AD3D-87347F8E3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182688"/>
            <a:ext cx="4160838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1">
            <a:extLst>
              <a:ext uri="{FF2B5EF4-FFF2-40B4-BE49-F238E27FC236}">
                <a16:creationId xmlns:a16="http://schemas.microsoft.com/office/drawing/2014/main" id="{9E90A5F0-6F5E-4AB1-BEBC-80E96034C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0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33CC"/>
                </a:solidFill>
              </a:rPr>
              <a:t>Рентгенограмма кристалла миоглобина</a:t>
            </a:r>
          </a:p>
        </p:txBody>
      </p:sp>
      <p:sp>
        <p:nvSpPr>
          <p:cNvPr id="55300" name="TextBox 2">
            <a:extLst>
              <a:ext uri="{FF2B5EF4-FFF2-40B4-BE49-F238E27FC236}">
                <a16:creationId xmlns:a16="http://schemas.microsoft.com/office/drawing/2014/main" id="{7E63F799-F743-406C-8142-4F4BC9398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34025"/>
            <a:ext cx="91440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</a:rPr>
              <a:t>Нулевой слой обратной решетки кристалла миоглобина полученный методом КФОР. Радиальные полосы возникают за счет немонохроматичности падающего рентгеновского излучения(белый фон, дифракционные пятна размыты в радиальном направлении</a:t>
            </a:r>
            <a:r>
              <a:rPr lang="ru-RU" altLang="ru-RU" sz="20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animBg="1"/>
      <p:bldP spid="5530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5DB74F-6F6A-41BC-870A-B3B74F7B1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982663"/>
            <a:ext cx="4978400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</a:rPr>
              <a:t>1. Аморфные вещества</a:t>
            </a:r>
            <a:endParaRPr lang="ru-RU" altLang="ru-RU" b="1">
              <a:latin typeface="Calibri" panose="020F0502020204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EB2018A-F7C6-4063-8B5E-8A0D5B821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774825"/>
            <a:ext cx="2921000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</a:rPr>
              <a:t>2. Кристаллы</a:t>
            </a:r>
            <a:endParaRPr lang="ru-RU" altLang="ru-RU" b="1">
              <a:latin typeface="Calibri" panose="020F0502020204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E67FB69-2F0D-4194-A53B-5E6A058E5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763" y="2589213"/>
            <a:ext cx="4060825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</a:rPr>
              <a:t>3. Квазикристаллы</a:t>
            </a:r>
            <a:endParaRPr lang="ru-RU" altLang="ru-RU" b="1">
              <a:latin typeface="Calibri" panose="020F050202020403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A2C4130-3273-4595-8C6F-A941CE8A2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3357563"/>
            <a:ext cx="662622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</a:rPr>
              <a:t>4. Модулированные кристаллы</a:t>
            </a:r>
            <a:endParaRPr lang="ru-RU" altLang="ru-RU" b="1">
              <a:latin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6C621D9-41B9-4530-ABEB-57E0EB346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763" y="4151313"/>
            <a:ext cx="3876675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</a:rPr>
              <a:t>5. Паракристаллы</a:t>
            </a:r>
            <a:endParaRPr lang="ru-RU" altLang="ru-RU" b="1">
              <a:latin typeface="Calibri" panose="020F0502020204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07764B0-E7D9-49C4-ABB8-8E45BCC10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4943475"/>
            <a:ext cx="6022975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</a:rPr>
              <a:t>6. Низкоразмерные системы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828799-5D67-4147-9E1F-0CA12E93A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763" y="5726113"/>
            <a:ext cx="3898900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</a:rPr>
              <a:t>7. Нанокристаллы</a:t>
            </a:r>
            <a:endParaRPr lang="ru-RU" altLang="ru-RU" b="1">
              <a:latin typeface="Calibri" panose="020F0502020204030204" pitchFamily="34" charset="0"/>
            </a:endParaRPr>
          </a:p>
        </p:txBody>
      </p:sp>
      <p:sp>
        <p:nvSpPr>
          <p:cNvPr id="58377" name="TextBox 8">
            <a:extLst>
              <a:ext uri="{FF2B5EF4-FFF2-40B4-BE49-F238E27FC236}">
                <a16:creationId xmlns:a16="http://schemas.microsoft.com/office/drawing/2014/main" id="{E27955DF-21FF-4867-ACF2-15C79892D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0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/>
              <a:t>Вещества в твердом состоянии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1CD9E1E-F162-4945-85FE-AC700E3292AE}"/>
              </a:ext>
            </a:extLst>
          </p:cNvPr>
          <p:cNvSpPr/>
          <p:nvPr/>
        </p:nvSpPr>
        <p:spPr>
          <a:xfrm>
            <a:off x="5148263" y="6021388"/>
            <a:ext cx="936625" cy="57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15F285D-04DF-461C-A258-692A9B7B6765}"/>
              </a:ext>
            </a:extLst>
          </p:cNvPr>
          <p:cNvSpPr/>
          <p:nvPr/>
        </p:nvSpPr>
        <p:spPr>
          <a:xfrm>
            <a:off x="250825" y="6021388"/>
            <a:ext cx="1152525" cy="57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A73371A-DF6D-4466-BBFB-5F2537227556}"/>
              </a:ext>
            </a:extLst>
          </p:cNvPr>
          <p:cNvSpPr/>
          <p:nvPr/>
        </p:nvSpPr>
        <p:spPr>
          <a:xfrm>
            <a:off x="2268538" y="5157788"/>
            <a:ext cx="5040312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3" name="Object 13">
            <a:extLst>
              <a:ext uri="{FF2B5EF4-FFF2-40B4-BE49-F238E27FC236}">
                <a16:creationId xmlns:a16="http://schemas.microsoft.com/office/drawing/2014/main" id="{A3E3D4F2-637C-4AB1-B2E9-F62B181605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27313" y="2303463"/>
          <a:ext cx="3905250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93" name="Equation" r:id="rId3" imgW="1167893" imgH="253890" progId="Equation.DSMT4">
                  <p:embed/>
                </p:oleObj>
              </mc:Choice>
              <mc:Fallback>
                <p:oleObj name="Equation" r:id="rId3" imgW="1167893" imgH="25389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2303463"/>
                        <a:ext cx="3905250" cy="8461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8" name="Text Box 14">
            <a:extLst>
              <a:ext uri="{FF2B5EF4-FFF2-40B4-BE49-F238E27FC236}">
                <a16:creationId xmlns:a16="http://schemas.microsoft.com/office/drawing/2014/main" id="{35FA39BC-1EB9-46AD-A86A-DF431EEA7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463" y="27828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0AC0D385-7705-49AC-9F3C-C716B077F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88913"/>
            <a:ext cx="8205787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3333FF"/>
                </a:solidFill>
              </a:rPr>
              <a:t>Классический структурный анализ</a:t>
            </a:r>
            <a:r>
              <a:rPr lang="ru-RU" altLang="ru-RU" sz="1800" b="1">
                <a:solidFill>
                  <a:srgbClr val="3333FF"/>
                </a:solidFill>
              </a:rPr>
              <a:t> 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2CCF6653-EF3B-425F-A9B8-CFA8E04D9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8863" y="6092825"/>
            <a:ext cx="28606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 Фазы рассеянных волн 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8FCAE5B9-DD11-422E-B568-059A73162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6092825"/>
            <a:ext cx="32908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амплитуды рассеянных волн</a:t>
            </a:r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C9ADDFDB-8382-4E28-B2EC-5065F4D533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1913" y="1163638"/>
          <a:ext cx="2124075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94" name="Equation" r:id="rId5" imgW="571252" imgH="253890" progId="Equation.DSMT4">
                  <p:embed/>
                </p:oleObj>
              </mc:Choice>
              <mc:Fallback>
                <p:oleObj name="Equation" r:id="rId5" imgW="571252" imgH="253890" progId="Equation.DSMT4">
                  <p:embed/>
                  <p:pic>
                    <p:nvPicPr>
                      <p:cNvPr id="0" name="Объект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163638"/>
                        <a:ext cx="2124075" cy="8651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B2A1EBC-BF57-4CE4-AF0D-AE3383C22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325" y="1125538"/>
            <a:ext cx="4572000" cy="922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Измеряемая в эксперименте интенсивность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дифракционных рефлексов</a:t>
            </a:r>
          </a:p>
        </p:txBody>
      </p:sp>
      <p:sp>
        <p:nvSpPr>
          <p:cNvPr id="90124" name="Rectangle 13">
            <a:extLst>
              <a:ext uri="{FF2B5EF4-FFF2-40B4-BE49-F238E27FC236}">
                <a16:creationId xmlns:a16="http://schemas.microsoft.com/office/drawing/2014/main" id="{395F281D-9A73-441A-9925-5D2C53738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Calibri" panose="020F0502020204030204" pitchFamily="34" charset="0"/>
            </a:endParaRPr>
          </a:p>
        </p:txBody>
      </p:sp>
      <p:graphicFrame>
        <p:nvGraphicFramePr>
          <p:cNvPr id="12300" name="Object 12">
            <a:extLst>
              <a:ext uri="{FF2B5EF4-FFF2-40B4-BE49-F238E27FC236}">
                <a16:creationId xmlns:a16="http://schemas.microsoft.com/office/drawing/2014/main" id="{BFF1E035-E422-4853-9AAD-A762BA78EF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975" y="5229225"/>
          <a:ext cx="49688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95" name="Equation" r:id="rId7" imgW="2755900" imgH="279400" progId="Equation.DSMT4">
                  <p:embed/>
                </p:oleObj>
              </mc:Choice>
              <mc:Fallback>
                <p:oleObj name="Equation" r:id="rId7" imgW="2755900" imgH="2794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5229225"/>
                        <a:ext cx="49688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2" name="Object 14">
            <a:extLst>
              <a:ext uri="{FF2B5EF4-FFF2-40B4-BE49-F238E27FC236}">
                <a16:creationId xmlns:a16="http://schemas.microsoft.com/office/drawing/2014/main" id="{18FB7AF2-3866-4ECA-87A3-B00E805D69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6021388"/>
          <a:ext cx="969963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96" name="Equation" r:id="rId9" imgW="545863" imgH="279279" progId="Equation.DSMT4">
                  <p:embed/>
                </p:oleObj>
              </mc:Choice>
              <mc:Fallback>
                <p:oleObj name="Equation" r:id="rId9" imgW="545863" imgH="279279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6021388"/>
                        <a:ext cx="969963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3" name="Object 15">
            <a:extLst>
              <a:ext uri="{FF2B5EF4-FFF2-40B4-BE49-F238E27FC236}">
                <a16:creationId xmlns:a16="http://schemas.microsoft.com/office/drawing/2014/main" id="{011A3F47-DE3C-48B0-A178-EAB80B4185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6021388"/>
          <a:ext cx="9239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97" name="Equation" r:id="rId11" imgW="380835" imgH="215806" progId="Equation.DSMT4">
                  <p:embed/>
                </p:oleObj>
              </mc:Choice>
              <mc:Fallback>
                <p:oleObj name="Equation" r:id="rId11" imgW="380835" imgH="215806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6021388"/>
                        <a:ext cx="923925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0">
            <a:extLst>
              <a:ext uri="{FF2B5EF4-FFF2-40B4-BE49-F238E27FC236}">
                <a16:creationId xmlns:a16="http://schemas.microsoft.com/office/drawing/2014/main" id="{31C10E9E-20B1-4A83-9C52-31D06F5993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988" y="3284538"/>
          <a:ext cx="6991350" cy="165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98" name="Equation" r:id="rId13" imgW="1497950" imgH="355446" progId="Equation.DSMT4">
                  <p:embed/>
                </p:oleObj>
              </mc:Choice>
              <mc:Fallback>
                <p:oleObj name="Equation" r:id="rId13" imgW="1497950" imgH="355446" progId="Equation.DSMT4">
                  <p:embed/>
                  <p:pic>
                    <p:nvPicPr>
                      <p:cNvPr id="0" name="Объе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3284538"/>
                        <a:ext cx="6991350" cy="16557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4" grpId="0" animBg="1"/>
      <p:bldP spid="6" grpId="0" animBg="1" autoUpdateAnimBg="0"/>
      <p:bldP spid="8" grpId="0" animBg="1"/>
      <p:bldP spid="10" grpId="0" animBg="1"/>
      <p:bldP spid="13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K:\Безымянный 1.tif">
            <a:extLst>
              <a:ext uri="{FF2B5EF4-FFF2-40B4-BE49-F238E27FC236}">
                <a16:creationId xmlns:a16="http://schemas.microsoft.com/office/drawing/2014/main" id="{A36A82CF-0F47-4FB0-8EA7-09B22D5C1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60350"/>
            <a:ext cx="5719762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1">
            <a:extLst>
              <a:ext uri="{FF2B5EF4-FFF2-40B4-BE49-F238E27FC236}">
                <a16:creationId xmlns:a16="http://schemas.microsoft.com/office/drawing/2014/main" id="{D6ABE546-F472-409C-9B76-2E18A0EF5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68863"/>
            <a:ext cx="9144000" cy="1754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Распределение электронной плотности в элементарной ячейке бензола спроецированное на плоскость (001).  Синтез электронной плотности сделан на дифракции нейтронов. Положительная плотность (атомы углерода) обозначена сплошными линиями,  отрицательная плотность  (положения атомов водорода) – пунктиром. Плоскость бензольного кольца не перпендикулярна направлению проекции.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D:\555.tif">
            <a:extLst>
              <a:ext uri="{FF2B5EF4-FFF2-40B4-BE49-F238E27FC236}">
                <a16:creationId xmlns:a16="http://schemas.microsoft.com/office/drawing/2014/main" id="{567FF7F1-DC46-42A4-8A00-A6A276633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230313"/>
            <a:ext cx="622935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Box 1">
            <a:extLst>
              <a:ext uri="{FF2B5EF4-FFF2-40B4-BE49-F238E27FC236}">
                <a16:creationId xmlns:a16="http://schemas.microsoft.com/office/drawing/2014/main" id="{D48262EC-A8CB-4F50-B9A1-11029BE99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Тепловые колебательные движения атомов внутри молекулы </a:t>
            </a:r>
            <a:r>
              <a:rPr lang="ru-RU" altLang="ru-RU" sz="2400" b="1" dirty="0" err="1"/>
              <a:t>дигидроцитрата</a:t>
            </a:r>
            <a:r>
              <a:rPr lang="ru-RU" altLang="ru-RU" sz="2400" b="1" dirty="0"/>
              <a:t> натрия. Анизотропные колебания атомов описываются </a:t>
            </a:r>
            <a:r>
              <a:rPr lang="ru-RU" altLang="ru-RU" sz="2400" b="1" dirty="0" err="1"/>
              <a:t>элипсоидами</a:t>
            </a: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92164" name="TextBox 2">
            <a:extLst>
              <a:ext uri="{FF2B5EF4-FFF2-40B4-BE49-F238E27FC236}">
                <a16:creationId xmlns:a16="http://schemas.microsoft.com/office/drawing/2014/main" id="{EE4EEC2D-8EA0-4D8B-ADCB-0031A76BE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24488"/>
            <a:ext cx="9144000" cy="1322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33CC"/>
                </a:solidFill>
              </a:rPr>
              <a:t>На рисунке показаны два иона </a:t>
            </a:r>
            <a:r>
              <a:rPr lang="ru-RU" altLang="ru-RU" sz="2000" b="1" dirty="0" err="1">
                <a:solidFill>
                  <a:srgbClr val="0033CC"/>
                </a:solidFill>
              </a:rPr>
              <a:t>дигидроцитрата</a:t>
            </a:r>
            <a:r>
              <a:rPr lang="ru-RU" altLang="ru-RU" sz="2000" b="1" dirty="0">
                <a:solidFill>
                  <a:srgbClr val="0033CC"/>
                </a:solidFill>
              </a:rPr>
              <a:t> и два иона натрия. Жирными линиями обозначены ковалентные связи, светлые – означают координатные связи атомов кислорода с атомами натрия. Числа у эллипсоидов  - </a:t>
            </a:r>
            <a:r>
              <a:rPr lang="ru-RU" altLang="ru-RU" sz="2000" b="1" dirty="0" err="1">
                <a:solidFill>
                  <a:srgbClr val="0033CC"/>
                </a:solidFill>
              </a:rPr>
              <a:t>сраднеквадратичные</a:t>
            </a:r>
            <a:r>
              <a:rPr lang="ru-RU" altLang="ru-RU" sz="2000" b="1" dirty="0">
                <a:solidFill>
                  <a:srgbClr val="0033CC"/>
                </a:solidFill>
              </a:rPr>
              <a:t> смещения атомов (Å)</a:t>
            </a:r>
            <a:endParaRPr lang="ru-RU" altLang="ru-RU" sz="18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92165" name="TextBox 3">
            <a:extLst>
              <a:ext uri="{FF2B5EF4-FFF2-40B4-BE49-F238E27FC236}">
                <a16:creationId xmlns:a16="http://schemas.microsoft.com/office/drawing/2014/main" id="{1605FBBF-1F69-4600-9186-6F7B59CA7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4899025"/>
            <a:ext cx="194151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/>
              <a:t>NaH</a:t>
            </a:r>
            <a:r>
              <a:rPr lang="en-US" altLang="ru-RU" sz="2400" baseline="-25000"/>
              <a:t>2</a:t>
            </a:r>
            <a:r>
              <a:rPr lang="en-US" altLang="ru-RU" sz="2400"/>
              <a:t>C</a:t>
            </a:r>
            <a:r>
              <a:rPr lang="en-US" altLang="ru-RU" sz="2400" baseline="-25000"/>
              <a:t>6</a:t>
            </a:r>
            <a:r>
              <a:rPr lang="en-US" altLang="ru-RU" sz="2400"/>
              <a:t>H</a:t>
            </a:r>
            <a:r>
              <a:rPr lang="en-US" altLang="ru-RU" sz="2400" baseline="-25000"/>
              <a:t>5</a:t>
            </a:r>
            <a:r>
              <a:rPr lang="en-US" altLang="ru-RU" sz="2400"/>
              <a:t>O</a:t>
            </a:r>
            <a:r>
              <a:rPr lang="en-US" altLang="ru-RU" sz="2400" baseline="-25000"/>
              <a:t>7</a:t>
            </a:r>
            <a:endParaRPr lang="ru-RU" altLang="ru-RU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animBg="1"/>
      <p:bldP spid="9216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E:\ЮРАЙТ 2\Корректура\Глава 5\FinRis\Fig 100\Рис. 5.38.tif">
            <a:extLst>
              <a:ext uri="{FF2B5EF4-FFF2-40B4-BE49-F238E27FC236}">
                <a16:creationId xmlns:a16="http://schemas.microsoft.com/office/drawing/2014/main" id="{86E7FA25-9F41-40BB-B912-7FE7A05B2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552825"/>
            <a:ext cx="9164638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Прямоугольник 1">
            <a:extLst>
              <a:ext uri="{FF2B5EF4-FFF2-40B4-BE49-F238E27FC236}">
                <a16:creationId xmlns:a16="http://schemas.microsoft.com/office/drawing/2014/main" id="{933BEA80-CA31-4E1E-91B0-6500FDFB0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416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Одним из наиболее выдающихся достижений мировой науки ХХ в. считается расшифровка структуры молекулы дезоксирибонуклеиновой кислоты (ДНК).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В 1953 г. </a:t>
            </a:r>
            <a:r>
              <a:rPr lang="ru-RU" altLang="ru-RU" sz="2400" i="1" u="sng" dirty="0">
                <a:solidFill>
                  <a:srgbClr val="996633"/>
                </a:solidFill>
                <a:hlinkClick r:id="rId3" tooltip="Фрэнсис Крик"/>
              </a:rPr>
              <a:t>Фрэнсис Крик</a:t>
            </a:r>
            <a:r>
              <a:rPr lang="ru-RU" altLang="ru-RU" sz="2400" dirty="0">
                <a:solidFill>
                  <a:srgbClr val="996633"/>
                </a:solidFill>
              </a:rPr>
              <a:t>, </a:t>
            </a:r>
            <a:r>
              <a:rPr lang="ru-RU" altLang="ru-RU" sz="2400" i="1" u="sng" dirty="0">
                <a:solidFill>
                  <a:srgbClr val="996633"/>
                </a:solidFill>
                <a:hlinkClick r:id="rId4" tooltip="Джеймс Уотсон"/>
              </a:rPr>
              <a:t>Джеймс Уотсон</a:t>
            </a:r>
            <a:r>
              <a:rPr lang="ru-RU" altLang="ru-RU" sz="2400" dirty="0">
                <a:solidFill>
                  <a:srgbClr val="996633"/>
                </a:solidFill>
              </a:rPr>
              <a:t> и </a:t>
            </a:r>
            <a:r>
              <a:rPr lang="ru-RU" altLang="ru-RU" sz="2400" i="1" u="sng" dirty="0">
                <a:solidFill>
                  <a:srgbClr val="996633"/>
                </a:solidFill>
                <a:hlinkClick r:id="rId5" tooltip="Морис Уилкинс"/>
              </a:rPr>
              <a:t>Морис </a:t>
            </a:r>
            <a:r>
              <a:rPr lang="ru-RU" altLang="ru-RU" sz="2400" i="1" u="sng" dirty="0" err="1">
                <a:solidFill>
                  <a:srgbClr val="996633"/>
                </a:solidFill>
                <a:hlinkClick r:id="rId5" tooltip="Морис Уилкинс"/>
              </a:rPr>
              <a:t>Уилкинсон</a:t>
            </a:r>
            <a:r>
              <a:rPr lang="ru-RU" altLang="ru-RU" sz="2400" u="sng" dirty="0">
                <a:solidFill>
                  <a:srgbClr val="996633"/>
                </a:solidFill>
              </a:rPr>
              <a:t> </a:t>
            </a:r>
            <a:r>
              <a:rPr lang="ru-RU" altLang="ru-RU" sz="2400" dirty="0"/>
              <a:t>построили трехмерную модель двойной спирали структуры молекулы ДНК и объяснили механизм передачи наследственной информации. По-видимому, это открытие </a:t>
            </a:r>
            <a:r>
              <a:rPr lang="ru-RU" altLang="ru-RU" sz="2400" u="sng" dirty="0"/>
              <a:t>является главным достижением </a:t>
            </a:r>
            <a:r>
              <a:rPr lang="ru-RU" altLang="ru-RU" sz="2400" dirty="0"/>
              <a:t>ХХ в. </a:t>
            </a:r>
            <a:r>
              <a:rPr lang="ru-RU" altLang="ru-RU" sz="2400" u="sng" dirty="0"/>
              <a:t>и главным поворотным моментом в истории биологии.</a:t>
            </a:r>
            <a:endParaRPr lang="ru-RU" alt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Рисунок 1" descr="http://my-edu.ru/edu_bio/img/001_1.jpg">
            <a:extLst>
              <a:ext uri="{FF2B5EF4-FFF2-40B4-BE49-F238E27FC236}">
                <a16:creationId xmlns:a16="http://schemas.microsoft.com/office/drawing/2014/main" id="{7CAB6536-DD8F-403C-A218-2624DC64C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7775575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A59D8B-B329-49E9-ADD8-69DD9B561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91440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i="1" u="sng"/>
              <a:t>Весенний семестр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07AA0E-875B-4AC3-B225-52527CDDF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9144000" cy="2124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0000CC"/>
                </a:solidFill>
              </a:rPr>
              <a:t>II. </a:t>
            </a:r>
            <a:r>
              <a:rPr lang="ru-RU" altLang="ru-RU" sz="4400" b="1">
                <a:solidFill>
                  <a:srgbClr val="0000CC"/>
                </a:solidFill>
              </a:rPr>
              <a:t>ДИФРАКЦИОННЫЕ МЕТОДЫ ИССЛЕДОВАНИЯ В МАТЕРИАЛОВЕДЕНИИ</a:t>
            </a:r>
          </a:p>
        </p:txBody>
      </p:sp>
      <p:sp>
        <p:nvSpPr>
          <p:cNvPr id="8196" name="TextBox 3">
            <a:extLst>
              <a:ext uri="{FF2B5EF4-FFF2-40B4-BE49-F238E27FC236}">
                <a16:creationId xmlns:a16="http://schemas.microsoft.com/office/drawing/2014/main" id="{6B335A49-FA0D-45F3-812C-A5E3CF77F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16563"/>
            <a:ext cx="9144000" cy="769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/>
              <a:t>Экзамен по всему курсу!!!</a:t>
            </a:r>
          </a:p>
        </p:txBody>
      </p:sp>
    </p:spTree>
    <p:extLst>
      <p:ext uri="{BB962C8B-B14F-4D97-AF65-F5344CB8AC3E}">
        <p14:creationId xmlns:p14="http://schemas.microsoft.com/office/powerpoint/2010/main" val="281302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19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031C0329-D469-437F-9502-2E2254982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Часть </a:t>
            </a:r>
            <a:r>
              <a:rPr lang="en-US" altLang="ru-RU" sz="2800" b="1"/>
              <a:t>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Рентгеновская дифракционная топография</a:t>
            </a:r>
            <a:endParaRPr lang="en-US" altLang="ru-RU" sz="2800">
              <a:solidFill>
                <a:srgbClr val="3333FF"/>
              </a:solidFill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8A8EB145-F881-4449-9A61-DFF027C95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1075"/>
            <a:ext cx="91440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Часть </a:t>
            </a:r>
            <a:r>
              <a:rPr lang="en-US" altLang="ru-RU" sz="2800" b="1"/>
              <a:t>6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Электронная микроскопия</a:t>
            </a:r>
            <a:r>
              <a:rPr lang="en-US" altLang="ru-RU" sz="2800">
                <a:solidFill>
                  <a:srgbClr val="3333FF"/>
                </a:solidFill>
              </a:rPr>
              <a:t> </a:t>
            </a:r>
            <a:r>
              <a:rPr lang="ru-RU" altLang="ru-RU" sz="2800">
                <a:solidFill>
                  <a:srgbClr val="3333FF"/>
                </a:solidFill>
              </a:rPr>
              <a:t>высокого разрешения (</a:t>
            </a:r>
            <a:r>
              <a:rPr lang="en-US" altLang="ru-RU" sz="2800">
                <a:solidFill>
                  <a:srgbClr val="3333FF"/>
                </a:solidFill>
              </a:rPr>
              <a:t>HREM)</a:t>
            </a:r>
            <a:endParaRPr lang="ru-RU" altLang="ru-RU" sz="2800" b="1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BAC0309B-C38F-49F9-8977-B9073DE15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57438"/>
            <a:ext cx="9144000" cy="1385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Часть </a:t>
            </a:r>
            <a:r>
              <a:rPr lang="en-US" altLang="ru-RU" sz="2800" b="1"/>
              <a:t>7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Растровая электронная микроскопия </a:t>
            </a:r>
            <a:endParaRPr lang="en-US" altLang="ru-RU" sz="2800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solidFill>
                  <a:srgbClr val="3333FF"/>
                </a:solidFill>
              </a:rPr>
              <a:t>(SEM)</a:t>
            </a:r>
            <a:endParaRPr lang="ru-RU" altLang="ru-RU" sz="2800" b="1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0C91DA2-CDD7-44C5-9213-57CFEA1D2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7030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Часть </a:t>
            </a:r>
            <a:r>
              <a:rPr lang="en-US" altLang="ru-RU" sz="2800" b="1"/>
              <a:t>8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Рентгеновский микроанализ</a:t>
            </a:r>
            <a:endParaRPr lang="ru-RU" altLang="ru-RU" sz="2800" b="1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C8000E4B-B6D1-4091-9591-BE499642C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18038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Часть </a:t>
            </a:r>
            <a:r>
              <a:rPr lang="en-US" altLang="ru-RU" sz="2800" b="1"/>
              <a:t>9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Физические основы рентгеновской оптики</a:t>
            </a:r>
            <a:endParaRPr lang="ru-RU" altLang="ru-RU" sz="2800" b="1"/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275F5584-C3E9-48CF-8019-0207867A7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70538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Часть 1</a:t>
            </a:r>
            <a:r>
              <a:rPr lang="en-US" altLang="ru-RU" sz="2800" b="1"/>
              <a:t>0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CC"/>
                </a:solidFill>
              </a:rPr>
              <a:t>Семинарские занятия</a:t>
            </a:r>
          </a:p>
        </p:txBody>
      </p:sp>
    </p:spTree>
    <p:extLst>
      <p:ext uri="{BB962C8B-B14F-4D97-AF65-F5344CB8AC3E}">
        <p14:creationId xmlns:p14="http://schemas.microsoft.com/office/powerpoint/2010/main" val="11325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4">
            <a:extLst>
              <a:ext uri="{FF2B5EF4-FFF2-40B4-BE49-F238E27FC236}">
                <a16:creationId xmlns:a16="http://schemas.microsoft.com/office/drawing/2014/main" id="{D9A2E788-3C65-43DC-B4C2-9D01856B6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11363"/>
            <a:ext cx="9144000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3333FF"/>
                </a:solidFill>
              </a:rPr>
              <a:t>РЕНТГЕНОВСКАЯ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3333FF"/>
                </a:solidFill>
              </a:rPr>
              <a:t>ДИФРАКЦИОННАЯ МИКРОСКОПИЯ -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3333FF"/>
                </a:solidFill>
              </a:rPr>
              <a:t>РЕНТГЕНОВСКАЯ ТОПОГРАФИЯ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4">
            <a:extLst>
              <a:ext uri="{FF2B5EF4-FFF2-40B4-BE49-F238E27FC236}">
                <a16:creationId xmlns:a16="http://schemas.microsoft.com/office/drawing/2014/main" id="{7E55D194-63FC-4231-83DC-EB1F0EEBE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74825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3333FF"/>
                </a:solidFill>
                <a:latin typeface="Times New Roman" panose="02020603050405020304" pitchFamily="18" charset="0"/>
              </a:rPr>
              <a:t>ДЕФЕКТЫ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3333FF"/>
                </a:solidFill>
                <a:latin typeface="Times New Roman" panose="02020603050405020304" pitchFamily="18" charset="0"/>
              </a:rPr>
              <a:t>КРИСТАЛЛИЧЕСКОЙ РЕШЕТКИ,</a:t>
            </a:r>
            <a:endParaRPr lang="en-US" altLang="ru-RU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3333FF"/>
                </a:solidFill>
                <a:latin typeface="Times New Roman" panose="02020603050405020304" pitchFamily="18" charset="0"/>
              </a:rPr>
              <a:t>РЕАЛЬНАЯ СТРУКТУРА КРИСТАЛЛОВ</a:t>
            </a:r>
            <a:r>
              <a:rPr lang="ru-RU" altLang="ru-RU" sz="18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2467" name="TextBox 1">
            <a:extLst>
              <a:ext uri="{FF2B5EF4-FFF2-40B4-BE49-F238E27FC236}">
                <a16:creationId xmlns:a16="http://schemas.microsoft.com/office/drawing/2014/main" id="{0704D6D9-9B49-4D23-8819-2D44A57AE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73463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FF0000"/>
                </a:solidFill>
              </a:rPr>
              <a:t>ПОЧЕМУ ЭТО ВАЖНО ЗНАТЬ?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animBg="1"/>
      <p:bldP spid="6246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90008"/>
            <a:ext cx="914400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РАССМОТРИМ ПРИМЕР</a:t>
            </a:r>
            <a:endParaRPr lang="en-US" sz="5400" b="1" dirty="0"/>
          </a:p>
          <a:p>
            <a:pPr algn="ctr"/>
            <a:r>
              <a:rPr lang="ru-RU" sz="5400" b="1" dirty="0"/>
              <a:t> </a:t>
            </a:r>
          </a:p>
          <a:p>
            <a:pPr algn="ctr"/>
            <a:r>
              <a:rPr lang="ru-RU" sz="5400" b="1" i="1" dirty="0">
                <a:solidFill>
                  <a:srgbClr val="0000CC"/>
                </a:solidFill>
              </a:rPr>
              <a:t>ПОЛУПРОВОДНИКОВАЯ ЭЛЕКТРОНИКА</a:t>
            </a:r>
          </a:p>
        </p:txBody>
      </p:sp>
    </p:spTree>
    <p:extLst>
      <p:ext uri="{BB962C8B-B14F-4D97-AF65-F5344CB8AC3E}">
        <p14:creationId xmlns:p14="http://schemas.microsoft.com/office/powerpoint/2010/main" val="3227087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Прямоугольник 1">
            <a:extLst>
              <a:ext uri="{FF2B5EF4-FFF2-40B4-BE49-F238E27FC236}">
                <a16:creationId xmlns:a16="http://schemas.microsoft.com/office/drawing/2014/main" id="{F4D2C350-D09A-41F5-8FA5-9E51195FD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144000" cy="1938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err="1">
                <a:solidFill>
                  <a:srgbClr val="0033CC"/>
                </a:solidFill>
              </a:rPr>
              <a:t>Бери́лл</a:t>
            </a:r>
            <a:r>
              <a:rPr lang="ru-RU" altLang="ru-RU" sz="2400" b="1" dirty="0">
                <a:solidFill>
                  <a:srgbClr val="0033CC"/>
                </a:solidFill>
              </a:rPr>
              <a:t> — минерал гексагональной сингонии, из подкласса кольцевых силикатов. Некоторые из разновидностей берилла, в частности изумруд, сочно окрашенный аквамарин, относятся к драгоценным камням I порядка</a:t>
            </a:r>
          </a:p>
        </p:txBody>
      </p:sp>
      <p:pic>
        <p:nvPicPr>
          <p:cNvPr id="83971" name="Рисунок 2" descr="Image result for берилл">
            <a:hlinkClick r:id="rId3"/>
            <a:extLst>
              <a:ext uri="{FF2B5EF4-FFF2-40B4-BE49-F238E27FC236}">
                <a16:creationId xmlns:a16="http://schemas.microsoft.com/office/drawing/2014/main" id="{702805B3-659F-486C-A59F-ACC05BC2C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6" y="2724149"/>
            <a:ext cx="2266121" cy="27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Рисунок 3" descr="Image result for берилл">
            <a:hlinkClick r:id="rId5"/>
            <a:extLst>
              <a:ext uri="{FF2B5EF4-FFF2-40B4-BE49-F238E27FC236}">
                <a16:creationId xmlns:a16="http://schemas.microsoft.com/office/drawing/2014/main" id="{D2A9FC20-2884-466C-8FA3-52D32D1BF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227" y="2731398"/>
            <a:ext cx="2167932" cy="276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Рисунок 4" descr="Image result for берилл">
            <a:hlinkClick r:id="rId7"/>
            <a:extLst>
              <a:ext uri="{FF2B5EF4-FFF2-40B4-BE49-F238E27FC236}">
                <a16:creationId xmlns:a16="http://schemas.microsoft.com/office/drawing/2014/main" id="{23C4DE63-A6C6-4290-9492-CAB8A7FC9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724149"/>
            <a:ext cx="2074862" cy="27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Рисунок 5" descr="Image result for берилл">
            <a:hlinkClick r:id="rId9"/>
            <a:extLst>
              <a:ext uri="{FF2B5EF4-FFF2-40B4-BE49-F238E27FC236}">
                <a16:creationId xmlns:a16="http://schemas.microsoft.com/office/drawing/2014/main" id="{630D2835-AA63-4A41-9385-ECD79A1AE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346" y="2708274"/>
            <a:ext cx="2432654" cy="27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60BE4EA-3828-41B5-B503-75F1E5667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960016"/>
              </p:ext>
            </p:extLst>
          </p:nvPr>
        </p:nvGraphicFramePr>
        <p:xfrm>
          <a:off x="-3736" y="5848150"/>
          <a:ext cx="9147736" cy="1097280"/>
        </p:xfrm>
        <a:graphic>
          <a:graphicData uri="http://schemas.openxmlformats.org/drawingml/2006/table">
            <a:tbl>
              <a:tblPr/>
              <a:tblGrid>
                <a:gridCol w="9147736">
                  <a:extLst>
                    <a:ext uri="{9D8B030D-6E8A-4147-A177-3AD203B41FA5}">
                      <a16:colId xmlns:a16="http://schemas.microsoft.com/office/drawing/2014/main" val="18406767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6600" dirty="0">
                          <a:effectLst/>
                        </a:rPr>
                        <a:t>Al</a:t>
                      </a:r>
                      <a:r>
                        <a:rPr lang="en-US" sz="6600" baseline="-25000" dirty="0">
                          <a:effectLst/>
                        </a:rPr>
                        <a:t>2</a:t>
                      </a:r>
                      <a:r>
                        <a:rPr lang="en-US" sz="6600" dirty="0">
                          <a:effectLst/>
                        </a:rPr>
                        <a:t>[Be</a:t>
                      </a:r>
                      <a:r>
                        <a:rPr lang="en-US" sz="6600" baseline="-25000" dirty="0">
                          <a:effectLst/>
                        </a:rPr>
                        <a:t>3</a:t>
                      </a:r>
                      <a:r>
                        <a:rPr lang="en-US" sz="6600" dirty="0">
                          <a:effectLst/>
                        </a:rPr>
                        <a:t>(Si</a:t>
                      </a:r>
                      <a:r>
                        <a:rPr lang="en-US" sz="6600" baseline="-25000" dirty="0">
                          <a:effectLst/>
                        </a:rPr>
                        <a:t>6</a:t>
                      </a:r>
                      <a:r>
                        <a:rPr lang="en-US" sz="6600" dirty="0">
                          <a:effectLst/>
                        </a:rPr>
                        <a:t>O</a:t>
                      </a:r>
                      <a:r>
                        <a:rPr lang="en-US" sz="6600" baseline="-25000" dirty="0">
                          <a:effectLst/>
                        </a:rPr>
                        <a:t>18</a:t>
                      </a:r>
                      <a:r>
                        <a:rPr lang="en-US" sz="6600" dirty="0">
                          <a:effectLst/>
                        </a:rPr>
                        <a:t>)]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776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43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5">
            <a:extLst>
              <a:ext uri="{FF2B5EF4-FFF2-40B4-BE49-F238E27FC236}">
                <a16:creationId xmlns:a16="http://schemas.microsoft.com/office/drawing/2014/main" id="{F5287445-0F6B-4114-B64E-DE43689C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3333FF"/>
                </a:solidFill>
              </a:rPr>
              <a:t>Микросхемы</a:t>
            </a:r>
          </a:p>
        </p:txBody>
      </p:sp>
      <p:sp>
        <p:nvSpPr>
          <p:cNvPr id="39939" name="Text Box 6">
            <a:extLst>
              <a:ext uri="{FF2B5EF4-FFF2-40B4-BE49-F238E27FC236}">
                <a16:creationId xmlns:a16="http://schemas.microsoft.com/office/drawing/2014/main" id="{285A6CC6-D97E-4B4B-ACA2-10E8B3635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43538"/>
            <a:ext cx="9144000" cy="18158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В современных процессорах плотность монтажа составляет приблизительно </a:t>
            </a:r>
            <a:r>
              <a:rPr lang="en-US" altLang="ru-RU" sz="2800" b="1" dirty="0">
                <a:solidFill>
                  <a:srgbClr val="FF0000"/>
                </a:solidFill>
              </a:rPr>
              <a:t>7x10</a:t>
            </a:r>
            <a:r>
              <a:rPr lang="en-US" altLang="ru-RU" sz="2800" b="1" baseline="30000" dirty="0">
                <a:solidFill>
                  <a:srgbClr val="FF0000"/>
                </a:solidFill>
              </a:rPr>
              <a:t>8</a:t>
            </a:r>
            <a:r>
              <a:rPr lang="en-US" altLang="ru-RU" sz="2800" b="1" dirty="0">
                <a:solidFill>
                  <a:srgbClr val="FF0000"/>
                </a:solidFill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</a:rPr>
              <a:t>элементов</a:t>
            </a:r>
            <a:r>
              <a:rPr lang="en-US" altLang="ru-RU" sz="2800" b="1" dirty="0">
                <a:solidFill>
                  <a:srgbClr val="FF0000"/>
                </a:solidFill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</a:rPr>
              <a:t>(транзисторов, диодов и пр.)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на площади около 200</a:t>
            </a:r>
            <a:r>
              <a:rPr lang="en-US" altLang="ru-RU" sz="2800" b="1" dirty="0">
                <a:solidFill>
                  <a:srgbClr val="FF0000"/>
                </a:solidFill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</a:rPr>
              <a:t>мкм</a:t>
            </a:r>
            <a:r>
              <a:rPr lang="ru-RU" altLang="ru-RU" sz="2800" b="1" baseline="300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39940" name="Picture 5" descr="E:\Процессоры.tif">
            <a:extLst>
              <a:ext uri="{FF2B5EF4-FFF2-40B4-BE49-F238E27FC236}">
                <a16:creationId xmlns:a16="http://schemas.microsoft.com/office/drawing/2014/main" id="{FA15ED39-887A-45F3-A82A-738292BEC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22" y="857251"/>
            <a:ext cx="6667954" cy="408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077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042E06-3F45-491C-A8BB-E303E5680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3333FF"/>
                </a:solidFill>
              </a:rPr>
              <a:t>Электропроводность</a:t>
            </a:r>
          </a:p>
        </p:txBody>
      </p:sp>
      <p:pic>
        <p:nvPicPr>
          <p:cNvPr id="224258" name="Picture 2" descr="E:\Безымянный 112.tif">
            <a:extLst>
              <a:ext uri="{FF2B5EF4-FFF2-40B4-BE49-F238E27FC236}">
                <a16:creationId xmlns:a16="http://schemas.microsoft.com/office/drawing/2014/main" id="{C5F492D8-5ECA-45B3-A419-967DD5454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773113"/>
            <a:ext cx="4071937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59" name="Picture 3" descr="E:\Безымянный 113.tif">
            <a:extLst>
              <a:ext uri="{FF2B5EF4-FFF2-40B4-BE49-F238E27FC236}">
                <a16:creationId xmlns:a16="http://schemas.microsoft.com/office/drawing/2014/main" id="{7FDC496C-C4B1-4F8A-A1E4-67C968AE5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785813"/>
            <a:ext cx="36671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>
            <a:extLst>
              <a:ext uri="{FF2B5EF4-FFF2-40B4-BE49-F238E27FC236}">
                <a16:creationId xmlns:a16="http://schemas.microsoft.com/office/drawing/2014/main" id="{6445E5AE-4FBC-413E-99ED-BB41FF8AB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717" y="2322844"/>
            <a:ext cx="371475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3333FF"/>
                </a:solidFill>
              </a:rPr>
              <a:t>Энергия Ферми (уровень Ферми) это максимальная энергия фермиона в основном состоянии  при абсолютном нуле температур.</a:t>
            </a:r>
            <a:r>
              <a:rPr lang="ru-RU" altLang="ru-RU" sz="1400">
                <a:solidFill>
                  <a:srgbClr val="3333FF"/>
                </a:solidFill>
              </a:rPr>
              <a:t>  </a:t>
            </a:r>
          </a:p>
        </p:txBody>
      </p:sp>
      <p:pic>
        <p:nvPicPr>
          <p:cNvPr id="6" name="Picture 5" descr="IMG-2">
            <a:extLst>
              <a:ext uri="{FF2B5EF4-FFF2-40B4-BE49-F238E27FC236}">
                <a16:creationId xmlns:a16="http://schemas.microsoft.com/office/drawing/2014/main" id="{378DC5D3-A23A-4ABD-92E2-D6F238C7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571875"/>
            <a:ext cx="3214687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CD216103-C33C-43D7-A614-02288381F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4247111"/>
            <a:ext cx="45783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/>
              <a:t> </a:t>
            </a:r>
            <a:r>
              <a:rPr lang="ru-RU" altLang="ru-RU" sz="1400" b="1" dirty="0"/>
              <a:t>Примеси  </a:t>
            </a:r>
            <a:r>
              <a:rPr lang="en-US" altLang="ru-RU" sz="1400" b="1" dirty="0"/>
              <a:t>As –</a:t>
            </a:r>
            <a:r>
              <a:rPr lang="ru-RU" altLang="ru-RU" sz="1400" b="1" dirty="0"/>
              <a:t> мышьяк, </a:t>
            </a:r>
            <a:r>
              <a:rPr lang="en-US" altLang="ru-RU" sz="1400" b="1" dirty="0"/>
              <a:t>P –</a:t>
            </a:r>
            <a:r>
              <a:rPr lang="ru-RU" altLang="ru-RU" sz="1400" b="1" dirty="0"/>
              <a:t> фосфор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создают в зонной структуре новые уровни (донорные уровни) 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5DF311B9-7025-400D-BBF0-DBDDE1B2A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4538" y="5016403"/>
            <a:ext cx="4572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Электронная проводимость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9F21BCA2-38BE-4C0D-B8C4-2E3A1981C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601809"/>
            <a:ext cx="457835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Примеси</a:t>
            </a:r>
            <a:r>
              <a:rPr lang="en-US" altLang="ru-RU" sz="1400" b="1" dirty="0"/>
              <a:t> In – </a:t>
            </a:r>
            <a:r>
              <a:rPr lang="ru-RU" altLang="ru-RU" sz="1400" b="1" dirty="0"/>
              <a:t>индий, </a:t>
            </a:r>
            <a:r>
              <a:rPr lang="en-US" altLang="ru-RU" sz="1400" b="1" dirty="0"/>
              <a:t>Al – </a:t>
            </a:r>
            <a:r>
              <a:rPr lang="ru-RU" altLang="ru-RU" sz="1400" b="1" dirty="0" err="1"/>
              <a:t>аллюминий</a:t>
            </a:r>
            <a:r>
              <a:rPr lang="ru-RU" altLang="ru-RU" sz="1400" b="1" dirty="0"/>
              <a:t>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создают в зонной структуре новые уровни (акцепторные уровни) 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C52B4979-2A79-4A33-B726-30628D952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342063"/>
            <a:ext cx="4572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Дырочная проводимость</a:t>
            </a:r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DF69B851-4CCC-4F85-A94A-B89FD2BA50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43312" y="4581128"/>
            <a:ext cx="911225" cy="20518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CF4D6754-D058-407F-AF2B-0CDA37A134C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43311" y="5566731"/>
            <a:ext cx="928688" cy="42782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9A3DD0-7540-405D-915A-FFE6BEF6A56F}"/>
              </a:ext>
            </a:extLst>
          </p:cNvPr>
          <p:cNvSpPr txBox="1"/>
          <p:nvPr/>
        </p:nvSpPr>
        <p:spPr>
          <a:xfrm>
            <a:off x="4568824" y="3500405"/>
            <a:ext cx="45720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2A2FC"/>
                </a:solidFill>
              </a:rPr>
              <a:t>Введение дефектов</a:t>
            </a:r>
          </a:p>
        </p:txBody>
      </p:sp>
    </p:spTree>
    <p:extLst>
      <p:ext uri="{BB962C8B-B14F-4D97-AF65-F5344CB8AC3E}">
        <p14:creationId xmlns:p14="http://schemas.microsoft.com/office/powerpoint/2010/main" val="21101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>
            <a:extLst>
              <a:ext uri="{FF2B5EF4-FFF2-40B4-BE49-F238E27FC236}">
                <a16:creationId xmlns:a16="http://schemas.microsoft.com/office/drawing/2014/main" id="{05527CB7-48FE-47C0-845C-B90687D80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813"/>
            <a:ext cx="9144000" cy="157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0000"/>
                </a:solidFill>
              </a:rPr>
              <a:t>Реальная структура кристаллов</a:t>
            </a:r>
            <a:r>
              <a:rPr lang="en-US" altLang="ru-RU" b="1">
                <a:solidFill>
                  <a:srgbClr val="FF0000"/>
                </a:solidFill>
              </a:rPr>
              <a:t> - </a:t>
            </a:r>
            <a:r>
              <a:rPr lang="ru-RU" altLang="ru-RU" b="1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0000"/>
                </a:solidFill>
              </a:rPr>
              <a:t>дефекты, нарушения совершенства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0000"/>
                </a:solidFill>
              </a:rPr>
              <a:t>кристаллов</a:t>
            </a:r>
          </a:p>
        </p:txBody>
      </p:sp>
      <p:sp>
        <p:nvSpPr>
          <p:cNvPr id="61443" name="TextBox 2">
            <a:extLst>
              <a:ext uri="{FF2B5EF4-FFF2-40B4-BE49-F238E27FC236}">
                <a16:creationId xmlns:a16="http://schemas.microsoft.com/office/drawing/2014/main" id="{90D7497E-8D15-4929-9517-DC4E9367B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92374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/>
              <a:t>1</a:t>
            </a:r>
            <a:r>
              <a:rPr lang="ru-RU" altLang="ru-RU" sz="2800" b="1" dirty="0"/>
              <a:t>. Рентгеновская топография</a:t>
            </a:r>
          </a:p>
        </p:txBody>
      </p:sp>
      <p:sp>
        <p:nvSpPr>
          <p:cNvPr id="61444" name="TextBox 3">
            <a:extLst>
              <a:ext uri="{FF2B5EF4-FFF2-40B4-BE49-F238E27FC236}">
                <a16:creationId xmlns:a16="http://schemas.microsoft.com/office/drawing/2014/main" id="{14328227-7C70-4517-8422-90A93DD99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73462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2. Электронная микроскопия </a:t>
            </a:r>
          </a:p>
        </p:txBody>
      </p:sp>
      <p:sp>
        <p:nvSpPr>
          <p:cNvPr id="61445" name="TextBox 4">
            <a:extLst>
              <a:ext uri="{FF2B5EF4-FFF2-40B4-BE49-F238E27FC236}">
                <a16:creationId xmlns:a16="http://schemas.microsoft.com/office/drawing/2014/main" id="{01571083-383C-4266-8FC1-F59FF941A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81524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3. Рентгеновский микроанализ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443" grpId="0" animBg="1"/>
      <p:bldP spid="61444" grpId="0" animBg="1"/>
      <p:bldP spid="6144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>
            <a:extLst>
              <a:ext uri="{FF2B5EF4-FFF2-40B4-BE49-F238E27FC236}">
                <a16:creationId xmlns:a16="http://schemas.microsoft.com/office/drawing/2014/main" id="{FC72DDBD-5813-4804-85C3-2B177AA7C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868863"/>
            <a:ext cx="8785225" cy="1152525"/>
          </a:xfrm>
          <a:prstGeom prst="rect">
            <a:avLst/>
          </a:prstGeom>
          <a:solidFill>
            <a:schemeClr val="accent1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14693" name="Picture 5" descr="f1">
            <a:extLst>
              <a:ext uri="{FF2B5EF4-FFF2-40B4-BE49-F238E27FC236}">
                <a16:creationId xmlns:a16="http://schemas.microsoft.com/office/drawing/2014/main" id="{07D0FBDF-5DB2-4A90-A3A8-B5E3DD86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415448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 descr="IMG">
            <a:extLst>
              <a:ext uri="{FF2B5EF4-FFF2-40B4-BE49-F238E27FC236}">
                <a16:creationId xmlns:a16="http://schemas.microsoft.com/office/drawing/2014/main" id="{8E8FCD3D-2475-4FBD-BFBD-947613392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84313"/>
            <a:ext cx="25463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9" name="Line 11">
            <a:extLst>
              <a:ext uri="{FF2B5EF4-FFF2-40B4-BE49-F238E27FC236}">
                <a16:creationId xmlns:a16="http://schemas.microsoft.com/office/drawing/2014/main" id="{9C1462F0-55EA-49E9-941C-3C49198BA0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563" y="5446713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4702" name="Text Box 14">
            <a:extLst>
              <a:ext uri="{FF2B5EF4-FFF2-40B4-BE49-F238E27FC236}">
                <a16:creationId xmlns:a16="http://schemas.microsoft.com/office/drawing/2014/main" id="{6A07D1ED-630D-4515-B5C7-62624EFC8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5157788"/>
            <a:ext cx="4167187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</a:rPr>
              <a:t>3. Тонкая структура дифракционных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</a:rPr>
              <a:t>    рефлексов и диффузного рассеяния</a:t>
            </a:r>
          </a:p>
        </p:txBody>
      </p:sp>
      <p:sp>
        <p:nvSpPr>
          <p:cNvPr id="114705" name="Text Box 17">
            <a:extLst>
              <a:ext uri="{FF2B5EF4-FFF2-40B4-BE49-F238E27FC236}">
                <a16:creationId xmlns:a16="http://schemas.microsoft.com/office/drawing/2014/main" id="{C90D1142-CF9A-4D3C-8A2E-F0461CE71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013325"/>
            <a:ext cx="3960812" cy="82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</a:rPr>
              <a:t>Реальная структура кристаллов</a:t>
            </a:r>
            <a:r>
              <a:rPr lang="en-US" altLang="ru-RU" sz="1600" b="1">
                <a:solidFill>
                  <a:srgbClr val="FF0000"/>
                </a:solidFill>
              </a:rPr>
              <a:t> - </a:t>
            </a:r>
            <a:r>
              <a:rPr lang="ru-RU" altLang="ru-RU" sz="1600" b="1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</a:rPr>
              <a:t>дефекты, нарушения совершенства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</a:rPr>
              <a:t>кристаллов</a:t>
            </a:r>
          </a:p>
        </p:txBody>
      </p:sp>
      <p:sp>
        <p:nvSpPr>
          <p:cNvPr id="86024" name="Text Box 9">
            <a:extLst>
              <a:ext uri="{FF2B5EF4-FFF2-40B4-BE49-F238E27FC236}">
                <a16:creationId xmlns:a16="http://schemas.microsoft.com/office/drawing/2014/main" id="{C495E8F8-E402-4FBA-A580-FBA80E936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Анализ тонкой структуры дифракционных рефлексов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nimBg="1"/>
      <p:bldP spid="114702" grpId="0" animBg="1"/>
      <p:bldP spid="114705" grpId="0" animBg="1"/>
      <p:bldP spid="860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3" name="Picture 5" descr="f1">
            <a:extLst>
              <a:ext uri="{FF2B5EF4-FFF2-40B4-BE49-F238E27FC236}">
                <a16:creationId xmlns:a16="http://schemas.microsoft.com/office/drawing/2014/main" id="{1DAD417A-4098-4583-B9DD-D083830DB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68" y="776490"/>
            <a:ext cx="415448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 descr="IMG">
            <a:extLst>
              <a:ext uri="{FF2B5EF4-FFF2-40B4-BE49-F238E27FC236}">
                <a16:creationId xmlns:a16="http://schemas.microsoft.com/office/drawing/2014/main" id="{487EE13F-B945-49EE-8BE9-2D40F23A3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973" y="671309"/>
            <a:ext cx="240188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" name="Line 7">
            <a:extLst>
              <a:ext uri="{FF2B5EF4-FFF2-40B4-BE49-F238E27FC236}">
                <a16:creationId xmlns:a16="http://schemas.microsoft.com/office/drawing/2014/main" id="{E744EF28-76A3-44F1-9F3B-BF47A524F66A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113" y="1916113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4696" name="Line 8">
            <a:extLst>
              <a:ext uri="{FF2B5EF4-FFF2-40B4-BE49-F238E27FC236}">
                <a16:creationId xmlns:a16="http://schemas.microsoft.com/office/drawing/2014/main" id="{4FDB8292-BBF4-40A4-868F-8A9D6DAB064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8150" y="3656558"/>
            <a:ext cx="288925" cy="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8" name="Text Box 9">
            <a:extLst>
              <a:ext uri="{FF2B5EF4-FFF2-40B4-BE49-F238E27FC236}">
                <a16:creationId xmlns:a16="http://schemas.microsoft.com/office/drawing/2014/main" id="{5882806C-C2A2-4A1D-90D0-A8372FDA8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5" y="-408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Источники информации в структурном анализе</a:t>
            </a:r>
          </a:p>
        </p:txBody>
      </p:sp>
      <p:sp>
        <p:nvSpPr>
          <p:cNvPr id="114698" name="Line 10">
            <a:extLst>
              <a:ext uri="{FF2B5EF4-FFF2-40B4-BE49-F238E27FC236}">
                <a16:creationId xmlns:a16="http://schemas.microsoft.com/office/drawing/2014/main" id="{3763ACA3-5BBD-4F72-8167-C4EE56208B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4173" y="4924073"/>
            <a:ext cx="288925" cy="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4699" name="Line 11">
            <a:extLst>
              <a:ext uri="{FF2B5EF4-FFF2-40B4-BE49-F238E27FC236}">
                <a16:creationId xmlns:a16="http://schemas.microsoft.com/office/drawing/2014/main" id="{01EF4D1E-A769-4923-B04F-1C025B7FF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5473" y="6233071"/>
            <a:ext cx="288925" cy="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4700" name="Text Box 12">
            <a:extLst>
              <a:ext uri="{FF2B5EF4-FFF2-40B4-BE49-F238E27FC236}">
                <a16:creationId xmlns:a16="http://schemas.microsoft.com/office/drawing/2014/main" id="{5F2D525B-9B8F-4C40-A906-C4A8B116D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12096"/>
            <a:ext cx="46228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1</a:t>
            </a:r>
            <a:r>
              <a:rPr lang="ru-RU" altLang="ru-RU" sz="1800"/>
              <a:t>. </a:t>
            </a:r>
            <a:r>
              <a:rPr lang="ru-RU" altLang="ru-RU" sz="1800" b="1"/>
              <a:t>Геометрия дифракционной картины</a:t>
            </a:r>
          </a:p>
        </p:txBody>
      </p:sp>
      <p:sp>
        <p:nvSpPr>
          <p:cNvPr id="114701" name="Text Box 13">
            <a:extLst>
              <a:ext uri="{FF2B5EF4-FFF2-40B4-BE49-F238E27FC236}">
                <a16:creationId xmlns:a16="http://schemas.microsoft.com/office/drawing/2014/main" id="{C8769F4A-BA1A-401F-A815-928505285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48221"/>
            <a:ext cx="46228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2. </a:t>
            </a:r>
            <a:r>
              <a:rPr lang="ru-RU" altLang="ru-RU" sz="1800" b="1" dirty="0"/>
              <a:t>Интенсивности дифракционных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    пятен - рефлексов</a:t>
            </a:r>
          </a:p>
        </p:txBody>
      </p:sp>
      <p:sp>
        <p:nvSpPr>
          <p:cNvPr id="114702" name="Text Box 14">
            <a:extLst>
              <a:ext uri="{FF2B5EF4-FFF2-40B4-BE49-F238E27FC236}">
                <a16:creationId xmlns:a16="http://schemas.microsoft.com/office/drawing/2014/main" id="{17C2BF23-162D-42F8-B2D0-99B96E525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08997"/>
            <a:ext cx="4687888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3. </a:t>
            </a:r>
            <a:r>
              <a:rPr lang="ru-RU" altLang="ru-RU" sz="1800" b="1" dirty="0"/>
              <a:t>Тонкая структура дифракционных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    рефлексов и диффузного рассеяния</a:t>
            </a:r>
          </a:p>
        </p:txBody>
      </p:sp>
      <p:sp>
        <p:nvSpPr>
          <p:cNvPr id="114703" name="Text Box 15">
            <a:extLst>
              <a:ext uri="{FF2B5EF4-FFF2-40B4-BE49-F238E27FC236}">
                <a16:creationId xmlns:a16="http://schemas.microsoft.com/office/drawing/2014/main" id="{C0FB34DF-1294-41B4-84CA-5B86C0E89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4934" y="3263901"/>
            <a:ext cx="3713161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3333FF"/>
                </a:solidFill>
              </a:rPr>
              <a:t>Элементарная ячейка</a:t>
            </a:r>
            <a:r>
              <a:rPr lang="en-US" altLang="ru-RU" sz="1600" b="1" dirty="0">
                <a:solidFill>
                  <a:srgbClr val="3333FF"/>
                </a:solidFill>
              </a:rPr>
              <a:t> </a:t>
            </a:r>
            <a:r>
              <a:rPr lang="ru-RU" altLang="ru-RU" sz="1600" b="1" dirty="0">
                <a:solidFill>
                  <a:srgbClr val="3333FF"/>
                </a:solidFill>
              </a:rPr>
              <a:t>кристалла,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3333FF"/>
                </a:solidFill>
              </a:rPr>
              <a:t>Параметры </a:t>
            </a:r>
            <a:r>
              <a:rPr lang="en-US" altLang="ru-RU" sz="1600" b="1" i="1" dirty="0">
                <a:solidFill>
                  <a:srgbClr val="3333FF"/>
                </a:solidFill>
              </a:rPr>
              <a:t>a,</a:t>
            </a:r>
            <a:r>
              <a:rPr lang="ru-RU" altLang="ru-RU" sz="1600" b="1" i="1" dirty="0">
                <a:solidFill>
                  <a:srgbClr val="3333FF"/>
                </a:solidFill>
              </a:rPr>
              <a:t> </a:t>
            </a:r>
            <a:r>
              <a:rPr lang="en-US" altLang="ru-RU" sz="1600" b="1" i="1" dirty="0">
                <a:solidFill>
                  <a:srgbClr val="3333FF"/>
                </a:solidFill>
              </a:rPr>
              <a:t>b,</a:t>
            </a:r>
            <a:r>
              <a:rPr lang="ru-RU" altLang="ru-RU" sz="1600" b="1" i="1" dirty="0">
                <a:solidFill>
                  <a:srgbClr val="3333FF"/>
                </a:solidFill>
              </a:rPr>
              <a:t> </a:t>
            </a:r>
            <a:r>
              <a:rPr lang="en-US" altLang="ru-RU" sz="1600" b="1" i="1" dirty="0">
                <a:solidFill>
                  <a:srgbClr val="3333FF"/>
                </a:solidFill>
              </a:rPr>
              <a:t>c,</a:t>
            </a:r>
            <a:r>
              <a:rPr lang="ru-RU" altLang="ru-RU" sz="1600" b="1" dirty="0">
                <a:solidFill>
                  <a:srgbClr val="3333FF"/>
                </a:solidFill>
              </a:rPr>
              <a:t> </a:t>
            </a:r>
            <a:r>
              <a:rPr lang="en-US" altLang="ru-RU" sz="1600" b="1" dirty="0">
                <a:solidFill>
                  <a:srgbClr val="3333FF"/>
                </a:solidFill>
                <a:latin typeface="Symbol" panose="05050102010706020507" pitchFamily="18" charset="2"/>
              </a:rPr>
              <a:t>a,</a:t>
            </a:r>
            <a:r>
              <a:rPr lang="ru-RU" altLang="ru-RU" sz="1600" b="1" dirty="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en-US" altLang="ru-RU" sz="1600" b="1" dirty="0">
                <a:solidFill>
                  <a:srgbClr val="3333FF"/>
                </a:solidFill>
                <a:latin typeface="Symbol" panose="05050102010706020507" pitchFamily="18" charset="2"/>
              </a:rPr>
              <a:t>b,</a:t>
            </a:r>
            <a:r>
              <a:rPr lang="ru-RU" altLang="ru-RU" sz="1600" b="1" dirty="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en-US" altLang="ru-RU" sz="1600" b="1" dirty="0">
                <a:solidFill>
                  <a:srgbClr val="3333FF"/>
                </a:solidFill>
                <a:latin typeface="Symbol" panose="05050102010706020507" pitchFamily="18" charset="2"/>
              </a:rPr>
              <a:t>g,</a:t>
            </a:r>
            <a:r>
              <a:rPr lang="ru-RU" altLang="ru-RU" sz="1600" b="1" dirty="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ru-RU" altLang="ru-RU" sz="1600" b="1" dirty="0">
                <a:solidFill>
                  <a:srgbClr val="3333FF"/>
                </a:solidFill>
              </a:rPr>
              <a:t>симметрия решетки</a:t>
            </a:r>
          </a:p>
        </p:txBody>
      </p:sp>
      <p:sp>
        <p:nvSpPr>
          <p:cNvPr id="114704" name="Text Box 16">
            <a:extLst>
              <a:ext uri="{FF2B5EF4-FFF2-40B4-BE49-F238E27FC236}">
                <a16:creationId xmlns:a16="http://schemas.microsoft.com/office/drawing/2014/main" id="{4AED910C-BDE7-4375-8B84-2B5B3F207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0838" y="4344463"/>
            <a:ext cx="3713162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3333FF"/>
                </a:solidFill>
              </a:rPr>
              <a:t>Функция распределения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3333FF"/>
                </a:solidFill>
              </a:rPr>
              <a:t>электронной плотности </a:t>
            </a:r>
          </a:p>
        </p:txBody>
      </p:sp>
      <p:sp>
        <p:nvSpPr>
          <p:cNvPr id="114705" name="Text Box 17">
            <a:extLst>
              <a:ext uri="{FF2B5EF4-FFF2-40B4-BE49-F238E27FC236}">
                <a16:creationId xmlns:a16="http://schemas.microsoft.com/office/drawing/2014/main" id="{4EAE4B4D-A42A-48FC-97BD-975295217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108" y="5816554"/>
            <a:ext cx="368617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3333FF"/>
                </a:solidFill>
              </a:rPr>
              <a:t>Реальная структура кристаллов</a:t>
            </a:r>
            <a:r>
              <a:rPr lang="en-US" altLang="ru-RU" sz="1600" b="1" dirty="0">
                <a:solidFill>
                  <a:srgbClr val="3333FF"/>
                </a:solidFill>
              </a:rPr>
              <a:t> - </a:t>
            </a:r>
            <a:r>
              <a:rPr lang="ru-RU" altLang="ru-RU" sz="1600" b="1" dirty="0">
                <a:solidFill>
                  <a:srgbClr val="3333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3333FF"/>
                </a:solidFill>
              </a:rPr>
              <a:t>дефекты, нарушения совершенства кристаллов</a:t>
            </a:r>
          </a:p>
        </p:txBody>
      </p:sp>
      <p:pic>
        <p:nvPicPr>
          <p:cNvPr id="114706" name="Picture 18" descr="Рисунок1">
            <a:extLst>
              <a:ext uri="{FF2B5EF4-FFF2-40B4-BE49-F238E27FC236}">
                <a16:creationId xmlns:a16="http://schemas.microsoft.com/office/drawing/2014/main" id="{563AD991-B74F-408C-A40A-7C6AB4255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940721"/>
            <a:ext cx="2597546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10">
            <a:extLst>
              <a:ext uri="{FF2B5EF4-FFF2-40B4-BE49-F238E27FC236}">
                <a16:creationId xmlns:a16="http://schemas.microsoft.com/office/drawing/2014/main" id="{412B61C4-0D38-45BC-B75B-9226BE7212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2039" y="3679398"/>
            <a:ext cx="288925" cy="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C81FBE9F-F178-47F1-9A65-6A4E8EE011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2040" y="6232052"/>
            <a:ext cx="288925" cy="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62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animBg="1"/>
      <p:bldP spid="114700" grpId="0" animBg="1"/>
      <p:bldP spid="114701" grpId="0" animBg="1"/>
      <p:bldP spid="114702" grpId="0" animBg="1"/>
      <p:bldP spid="114703" grpId="0" animBg="1"/>
      <p:bldP spid="114704" grpId="0" animBg="1"/>
      <p:bldP spid="11470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6" descr="3-07A">
            <a:extLst>
              <a:ext uri="{FF2B5EF4-FFF2-40B4-BE49-F238E27FC236}">
                <a16:creationId xmlns:a16="http://schemas.microsoft.com/office/drawing/2014/main" id="{2450302B-848E-4E80-836E-550A36C33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4" y="1889460"/>
            <a:ext cx="5440064" cy="496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7">
            <a:extLst>
              <a:ext uri="{FF2B5EF4-FFF2-40B4-BE49-F238E27FC236}">
                <a16:creationId xmlns:a16="http://schemas.microsoft.com/office/drawing/2014/main" id="{55A09887-5E33-4EDC-9C30-9BD8D96A2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err="1">
                <a:solidFill>
                  <a:srgbClr val="3333FF"/>
                </a:solidFill>
              </a:rPr>
              <a:t>Топограмма</a:t>
            </a:r>
            <a:r>
              <a:rPr lang="ru-RU" altLang="ru-RU" sz="2400" b="1" dirty="0">
                <a:solidFill>
                  <a:srgbClr val="3333FF"/>
                </a:solidFill>
              </a:rPr>
              <a:t> монокристалла кремния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с фрагментами интегральных схем.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3333FF"/>
                </a:solidFill>
              </a:rPr>
              <a:t>На фотографии наряду с элементами топологии схемы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3333FF"/>
                </a:solidFill>
              </a:rPr>
              <a:t>видны дислокационные линии, пересекающие </a:t>
            </a:r>
            <a:r>
              <a:rPr lang="ru-RU" altLang="ru-RU" sz="2000" b="1" dirty="0" err="1">
                <a:solidFill>
                  <a:srgbClr val="3333FF"/>
                </a:solidFill>
              </a:rPr>
              <a:t>топограмму</a:t>
            </a:r>
            <a:r>
              <a:rPr lang="ru-RU" altLang="ru-RU" sz="2000" b="1" dirty="0">
                <a:solidFill>
                  <a:srgbClr val="3333FF"/>
                </a:solidFill>
              </a:rPr>
              <a:t> по диагонали</a:t>
            </a:r>
          </a:p>
        </p:txBody>
      </p:sp>
      <p:sp>
        <p:nvSpPr>
          <p:cNvPr id="75780" name="Rectangle 5">
            <a:extLst>
              <a:ext uri="{FF2B5EF4-FFF2-40B4-BE49-F238E27FC236}">
                <a16:creationId xmlns:a16="http://schemas.microsoft.com/office/drawing/2014/main" id="{1A696193-4EEC-47D0-AAB2-2C955A1C1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4636071"/>
            <a:ext cx="2448371" cy="2033289"/>
          </a:xfrm>
          <a:prstGeom prst="rect">
            <a:avLst/>
          </a:prstGeom>
          <a:noFill/>
          <a:ln w="76200" cmpd="tri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3333FF"/>
              </a:solidFill>
            </a:endParaRPr>
          </a:p>
        </p:txBody>
      </p:sp>
      <p:sp>
        <p:nvSpPr>
          <p:cNvPr id="75781" name="Text Box 6">
            <a:extLst>
              <a:ext uri="{FF2B5EF4-FFF2-40B4-BE49-F238E27FC236}">
                <a16:creationId xmlns:a16="http://schemas.microsoft.com/office/drawing/2014/main" id="{DEA6CD45-0C81-491C-A6B0-A7E57EFD1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49725"/>
            <a:ext cx="1895475" cy="13234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3333FF"/>
                </a:solidFill>
              </a:rPr>
              <a:t>Литография фрагмента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3333FF"/>
                </a:solidFill>
              </a:rPr>
              <a:t>будущей микросхемы</a:t>
            </a:r>
          </a:p>
        </p:txBody>
      </p:sp>
      <p:sp>
        <p:nvSpPr>
          <p:cNvPr id="75782" name="Line 7">
            <a:extLst>
              <a:ext uri="{FF2B5EF4-FFF2-40B4-BE49-F238E27FC236}">
                <a16:creationId xmlns:a16="http://schemas.microsoft.com/office/drawing/2014/main" id="{005455AA-3CC6-4071-A8B3-DB4727A775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5563986"/>
            <a:ext cx="863600" cy="287338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animBg="1"/>
      <p:bldP spid="75780" grpId="0" animBg="1"/>
      <p:bldP spid="7578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IMG_2246">
            <a:extLst>
              <a:ext uri="{FF2B5EF4-FFF2-40B4-BE49-F238E27FC236}">
                <a16:creationId xmlns:a16="http://schemas.microsoft.com/office/drawing/2014/main" id="{258559B4-38BA-4348-82A1-CAEE98BBB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19" y="696962"/>
            <a:ext cx="7751763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5">
            <a:extLst>
              <a:ext uri="{FF2B5EF4-FFF2-40B4-BE49-F238E27FC236}">
                <a16:creationId xmlns:a16="http://schemas.microsoft.com/office/drawing/2014/main" id="{C44A1AAB-E588-432E-83C6-6BF3C65F9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" y="-273"/>
            <a:ext cx="91440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3333FF"/>
                </a:solidFill>
              </a:rPr>
              <a:t>Микросхемы</a:t>
            </a:r>
          </a:p>
        </p:txBody>
      </p:sp>
      <p:sp>
        <p:nvSpPr>
          <p:cNvPr id="74756" name="Text Box 6">
            <a:extLst>
              <a:ext uri="{FF2B5EF4-FFF2-40B4-BE49-F238E27FC236}">
                <a16:creationId xmlns:a16="http://schemas.microsoft.com/office/drawing/2014/main" id="{1F9F2A7D-B6E5-4A04-8DA6-530C4CBBB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5483378"/>
            <a:ext cx="9144001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В современных процессорах плотность монтажа составляет приблизительно </a:t>
            </a:r>
            <a:r>
              <a:rPr lang="en-US" altLang="ru-RU" sz="2800" b="1" dirty="0">
                <a:solidFill>
                  <a:srgbClr val="FF0000"/>
                </a:solidFill>
              </a:rPr>
              <a:t>7x10</a:t>
            </a:r>
            <a:r>
              <a:rPr lang="en-US" altLang="ru-RU" sz="2800" b="1" baseline="30000" dirty="0">
                <a:solidFill>
                  <a:srgbClr val="FF0000"/>
                </a:solidFill>
              </a:rPr>
              <a:t>8</a:t>
            </a:r>
            <a:r>
              <a:rPr lang="en-US" altLang="ru-RU" sz="2800" b="1" dirty="0">
                <a:solidFill>
                  <a:srgbClr val="FF0000"/>
                </a:solidFill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</a:rPr>
              <a:t>элементов</a:t>
            </a:r>
            <a:r>
              <a:rPr lang="en-US" altLang="ru-RU" sz="2800" b="1" dirty="0">
                <a:solidFill>
                  <a:srgbClr val="FF0000"/>
                </a:solidFill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</a:rPr>
              <a:t>(транзисторов) т.е. на площади около 200</a:t>
            </a:r>
            <a:r>
              <a:rPr lang="en-US" altLang="ru-RU" sz="2800" b="1" dirty="0">
                <a:solidFill>
                  <a:srgbClr val="FF0000"/>
                </a:solidFill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</a:rPr>
              <a:t>мкм</a:t>
            </a:r>
            <a:r>
              <a:rPr lang="ru-RU" altLang="ru-RU" sz="2800" b="1" baseline="30000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animBg="1"/>
      <p:bldP spid="7475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>
            <a:extLst>
              <a:ext uri="{FF2B5EF4-FFF2-40B4-BE49-F238E27FC236}">
                <a16:creationId xmlns:a16="http://schemas.microsoft.com/office/drawing/2014/main" id="{6FC6626F-8578-46A8-8600-26485C73C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38" y="1587"/>
            <a:ext cx="9144000" cy="1555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Фрагмент рентгеновской топограммы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монокристалла кремния с ростовыми дефектами</a:t>
            </a:r>
            <a:r>
              <a:rPr lang="en-US" altLang="ru-RU" sz="2400" b="1">
                <a:solidFill>
                  <a:srgbClr val="0000CC"/>
                </a:solidFill>
              </a:rPr>
              <a:t> </a:t>
            </a:r>
            <a:r>
              <a:rPr lang="ru-RU" altLang="ru-RU" sz="1600" b="1">
                <a:solidFill>
                  <a:srgbClr val="0000CC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Диаметр пластины 15 мм, толщина 2 мм, </a:t>
            </a:r>
            <a:endParaRPr lang="en-US" altLang="ru-RU" sz="16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поверхность кристалла </a:t>
            </a:r>
            <a:r>
              <a:rPr lang="en-US" altLang="ru-RU" sz="1600" b="1"/>
              <a:t>[</a:t>
            </a:r>
            <a:r>
              <a:rPr lang="ru-RU" altLang="ru-RU" sz="1600" b="1"/>
              <a:t>110</a:t>
            </a:r>
            <a:r>
              <a:rPr lang="en-US" altLang="ru-RU" sz="1600" b="1"/>
              <a:t>]</a:t>
            </a:r>
            <a:r>
              <a:rPr lang="ru-RU" altLang="ru-RU" sz="1600" b="1"/>
              <a:t>, отражение</a:t>
            </a:r>
            <a:r>
              <a:rPr lang="en-US" altLang="ru-RU" sz="1600" b="1"/>
              <a:t>              </a:t>
            </a:r>
            <a:r>
              <a:rPr lang="ru-RU" altLang="ru-RU" sz="1600" b="1"/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На топограмме хорошо видны дислокации, дефекты упаковки, полосы скольжения</a:t>
            </a:r>
          </a:p>
        </p:txBody>
      </p:sp>
      <p:pic>
        <p:nvPicPr>
          <p:cNvPr id="5125" name="Picture 7" descr="Si-297-a-1">
            <a:extLst>
              <a:ext uri="{FF2B5EF4-FFF2-40B4-BE49-F238E27FC236}">
                <a16:creationId xmlns:a16="http://schemas.microsoft.com/office/drawing/2014/main" id="{A93A2920-976D-43B4-AEE3-A2C08B691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5262"/>
            <a:ext cx="5084763" cy="505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 descr="297a">
            <a:extLst>
              <a:ext uri="{FF2B5EF4-FFF2-40B4-BE49-F238E27FC236}">
                <a16:creationId xmlns:a16="http://schemas.microsoft.com/office/drawing/2014/main" id="{BB7EB430-8331-4233-8796-6E29F008A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2078144"/>
            <a:ext cx="3915990" cy="372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2" name="Object 9">
            <a:extLst>
              <a:ext uri="{FF2B5EF4-FFF2-40B4-BE49-F238E27FC236}">
                <a16:creationId xmlns:a16="http://schemas.microsoft.com/office/drawing/2014/main" id="{83439B94-7892-4EFA-973C-554617E8D9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27763" y="1125538"/>
          <a:ext cx="792162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55" name="Equation" r:id="rId6" imgW="381000" imgH="228600" progId="Equation.DSMT4">
                  <p:embed/>
                </p:oleObj>
              </mc:Choice>
              <mc:Fallback>
                <p:oleObj name="Equation" r:id="rId6" imgW="381000" imgH="228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1125538"/>
                        <a:ext cx="792162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IMG_2241">
            <a:extLst>
              <a:ext uri="{FF2B5EF4-FFF2-40B4-BE49-F238E27FC236}">
                <a16:creationId xmlns:a16="http://schemas.microsoft.com/office/drawing/2014/main" id="{B05252C1-376A-4033-ADB1-42074C55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" y="1022283"/>
            <a:ext cx="9127684" cy="51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5">
            <a:extLst>
              <a:ext uri="{FF2B5EF4-FFF2-40B4-BE49-F238E27FC236}">
                <a16:creationId xmlns:a16="http://schemas.microsoft.com/office/drawing/2014/main" id="{C8BAE7DE-577F-4FC5-BE27-629308ACE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444" y="0"/>
            <a:ext cx="91440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Слитки монокристаллов кремния</a:t>
            </a:r>
            <a:r>
              <a:rPr lang="en-US" altLang="ru-RU" sz="2400" b="1">
                <a:solidFill>
                  <a:srgbClr val="3333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выращенные по методу Чохральского</a:t>
            </a:r>
          </a:p>
        </p:txBody>
      </p:sp>
      <p:sp>
        <p:nvSpPr>
          <p:cNvPr id="76804" name="Line 6">
            <a:extLst>
              <a:ext uri="{FF2B5EF4-FFF2-40B4-BE49-F238E27FC236}">
                <a16:creationId xmlns:a16="http://schemas.microsoft.com/office/drawing/2014/main" id="{239D81B5-FDF5-4815-8673-9149A30969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7744" y="6742112"/>
            <a:ext cx="482441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6805" name="Text Box 7">
            <a:extLst>
              <a:ext uri="{FF2B5EF4-FFF2-40B4-BE49-F238E27FC236}">
                <a16:creationId xmlns:a16="http://schemas.microsoft.com/office/drawing/2014/main" id="{F5885B0A-1E3D-4BB0-A561-A4504491F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506" y="6238874"/>
            <a:ext cx="936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/>
              <a:t>1960</a:t>
            </a:r>
            <a:r>
              <a:rPr lang="ru-RU" altLang="ru-RU" sz="1800" b="1"/>
              <a:t> г</a:t>
            </a:r>
          </a:p>
        </p:txBody>
      </p:sp>
      <p:sp>
        <p:nvSpPr>
          <p:cNvPr id="76806" name="Text Box 8">
            <a:extLst>
              <a:ext uri="{FF2B5EF4-FFF2-40B4-BE49-F238E27FC236}">
                <a16:creationId xmlns:a16="http://schemas.microsoft.com/office/drawing/2014/main" id="{CDB78D63-3392-48E1-9A5E-DC60DF3A4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0719" y="6242049"/>
            <a:ext cx="850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/>
              <a:t>1980</a:t>
            </a:r>
            <a:r>
              <a:rPr lang="ru-RU" altLang="ru-RU" sz="1800" b="1"/>
              <a:t> 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/>
      <p:bldP spid="76805" grpId="0"/>
      <p:bldP spid="7680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IMG_2261">
            <a:extLst>
              <a:ext uri="{FF2B5EF4-FFF2-40B4-BE49-F238E27FC236}">
                <a16:creationId xmlns:a16="http://schemas.microsoft.com/office/drawing/2014/main" id="{1FCB8C95-30E8-4A35-94C8-5CA3EADDA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43" y="1120775"/>
            <a:ext cx="7650714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6">
            <a:extLst>
              <a:ext uri="{FF2B5EF4-FFF2-40B4-BE49-F238E27FC236}">
                <a16:creationId xmlns:a16="http://schemas.microsoft.com/office/drawing/2014/main" id="{710F146C-C9A6-4613-91D8-11A462DD3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Монокристаллические пластины кремния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диаметром 150 мм</a:t>
            </a:r>
          </a:p>
        </p:txBody>
      </p:sp>
      <p:sp>
        <p:nvSpPr>
          <p:cNvPr id="79876" name="Text Box 7">
            <a:extLst>
              <a:ext uri="{FF2B5EF4-FFF2-40B4-BE49-F238E27FC236}">
                <a16:creationId xmlns:a16="http://schemas.microsoft.com/office/drawing/2014/main" id="{8CC63426-91AC-4687-AC19-F85ADE72F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1573213"/>
            <a:ext cx="14716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3333FF"/>
                </a:solidFill>
                <a:latin typeface="Symbol" panose="05050102010706020507" pitchFamily="18" charset="2"/>
              </a:rPr>
              <a:t>1980-1990</a:t>
            </a:r>
            <a:r>
              <a:rPr lang="ru-RU" altLang="ru-RU" sz="1800" b="1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ru-RU" altLang="ru-RU" sz="1800" b="1">
                <a:solidFill>
                  <a:srgbClr val="3333FF"/>
                </a:solidFill>
              </a:rPr>
              <a:t>гг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nimBg="1"/>
      <p:bldP spid="798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X-ray_tube_3.jpg (1826×756)">
            <a:extLst>
              <a:ext uri="{FF2B5EF4-FFF2-40B4-BE49-F238E27FC236}">
                <a16:creationId xmlns:a16="http://schemas.microsoft.com/office/drawing/2014/main" id="{CEAAAA08-082D-4F66-AF18-88E6977E2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55054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5">
            <a:extLst>
              <a:ext uri="{FF2B5EF4-FFF2-40B4-BE49-F238E27FC236}">
                <a16:creationId xmlns:a16="http://schemas.microsoft.com/office/drawing/2014/main" id="{0973BB1E-8FA6-492A-9868-B07CDEBFA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2276475"/>
            <a:ext cx="2720975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Трубка Крукса</a:t>
            </a:r>
          </a:p>
        </p:txBody>
      </p:sp>
      <p:pic>
        <p:nvPicPr>
          <p:cNvPr id="26628" name="Picture 6" descr="Без имени-2">
            <a:extLst>
              <a:ext uri="{FF2B5EF4-FFF2-40B4-BE49-F238E27FC236}">
                <a16:creationId xmlns:a16="http://schemas.microsoft.com/office/drawing/2014/main" id="{D70DD53B-9A0D-4E00-B515-27A6450F1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76700"/>
            <a:ext cx="36004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7">
            <a:extLst>
              <a:ext uri="{FF2B5EF4-FFF2-40B4-BE49-F238E27FC236}">
                <a16:creationId xmlns:a16="http://schemas.microsoft.com/office/drawing/2014/main" id="{5B8572D7-AA95-4E9D-B93B-FB5B6CE0C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Эксперименты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с катодными лучами и газовым разрядом </a:t>
            </a:r>
            <a:endParaRPr lang="en-US" altLang="ru-RU" sz="2800" b="1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</a:rPr>
              <a:t>1896 год</a:t>
            </a:r>
            <a:r>
              <a:rPr lang="ru-RU" altLang="ru-RU" sz="2800" b="1">
                <a:solidFill>
                  <a:srgbClr val="3333FF"/>
                </a:solidFill>
              </a:rPr>
              <a:t>.</a:t>
            </a:r>
          </a:p>
        </p:txBody>
      </p:sp>
      <p:pic>
        <p:nvPicPr>
          <p:cNvPr id="26630" name="Picture 8" descr="Немецкий физик Вильгельм Конрад Рентген открыл «рентгеновские лучи»">
            <a:extLst>
              <a:ext uri="{FF2B5EF4-FFF2-40B4-BE49-F238E27FC236}">
                <a16:creationId xmlns:a16="http://schemas.microsoft.com/office/drawing/2014/main" id="{B4FBC7FC-A92C-42EB-BD1B-B732550B3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076700"/>
            <a:ext cx="3455988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 descr="t7305-2">
            <a:extLst>
              <a:ext uri="{FF2B5EF4-FFF2-40B4-BE49-F238E27FC236}">
                <a16:creationId xmlns:a16="http://schemas.microsoft.com/office/drawing/2014/main" id="{067FE39D-BE14-4FE5-8354-2FDB81956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19" y="1"/>
            <a:ext cx="4113869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5" descr="MEMC-crystal-pulling-s">
            <a:extLst>
              <a:ext uri="{FF2B5EF4-FFF2-40B4-BE49-F238E27FC236}">
                <a16:creationId xmlns:a16="http://schemas.microsoft.com/office/drawing/2014/main" id="{17DCBC51-36E7-41F1-81AA-258B465DC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2" y="1773237"/>
            <a:ext cx="4427537" cy="323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Text Box 6">
            <a:extLst>
              <a:ext uri="{FF2B5EF4-FFF2-40B4-BE49-F238E27FC236}">
                <a16:creationId xmlns:a16="http://schemas.microsoft.com/office/drawing/2014/main" id="{A4FDD3D7-D5C9-4514-9F30-ED363F7F5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75515"/>
            <a:ext cx="9144000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Диаметр слитков кремния </a:t>
            </a:r>
            <a:r>
              <a:rPr lang="en-US" altLang="ru-RU" sz="4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~</a:t>
            </a:r>
            <a:r>
              <a:rPr lang="ru-RU" altLang="ru-RU" sz="4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400 мм</a:t>
            </a:r>
          </a:p>
        </p:txBody>
      </p:sp>
      <p:sp>
        <p:nvSpPr>
          <p:cNvPr id="112645" name="Text Box 7">
            <a:extLst>
              <a:ext uri="{FF2B5EF4-FFF2-40B4-BE49-F238E27FC236}">
                <a16:creationId xmlns:a16="http://schemas.microsoft.com/office/drawing/2014/main" id="{F229EB36-CB61-4F6F-824E-DE3CF0D7A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4" y="420688"/>
            <a:ext cx="2181051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4400" b="1" dirty="0">
                <a:solidFill>
                  <a:srgbClr val="3333FF"/>
                </a:solidFill>
                <a:latin typeface="Symbol" panose="05050102010706020507" pitchFamily="18" charset="2"/>
              </a:rPr>
              <a:t>2000 </a:t>
            </a:r>
            <a:r>
              <a:rPr lang="ru-RU" altLang="ru-RU" sz="4400" b="1" dirty="0">
                <a:solidFill>
                  <a:srgbClr val="3333FF"/>
                </a:solidFill>
              </a:rPr>
              <a:t>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 animBg="1"/>
      <p:bldP spid="11264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12">
            <a:extLst>
              <a:ext uri="{FF2B5EF4-FFF2-40B4-BE49-F238E27FC236}">
                <a16:creationId xmlns:a16="http://schemas.microsoft.com/office/drawing/2014/main" id="{7DA91321-AA62-4EB9-B98D-D4229B9DB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3"/>
            <a:ext cx="4270405" cy="433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5" descr="SiliconWaferofChips">
            <a:extLst>
              <a:ext uri="{FF2B5EF4-FFF2-40B4-BE49-F238E27FC236}">
                <a16:creationId xmlns:a16="http://schemas.microsoft.com/office/drawing/2014/main" id="{0A32C9E6-60F1-4BBA-8104-617806CF9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73" y="1111726"/>
            <a:ext cx="4629127" cy="433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 Box 6">
            <a:extLst>
              <a:ext uri="{FF2B5EF4-FFF2-40B4-BE49-F238E27FC236}">
                <a16:creationId xmlns:a16="http://schemas.microsoft.com/office/drawing/2014/main" id="{72623D73-06EA-4AD1-ABAB-1AAB0542A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0" y="412750"/>
            <a:ext cx="25336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2005 – 2010 г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4">
            <a:extLst>
              <a:ext uri="{FF2B5EF4-FFF2-40B4-BE49-F238E27FC236}">
                <a16:creationId xmlns:a16="http://schemas.microsoft.com/office/drawing/2014/main" id="{2D8DF72E-9DDE-4075-9CD5-5AAFF6803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Методы рентгеновской топографии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(рентгеновская микроскопия)</a:t>
            </a:r>
          </a:p>
        </p:txBody>
      </p:sp>
      <p:sp>
        <p:nvSpPr>
          <p:cNvPr id="87043" name="Text Box 6">
            <a:extLst>
              <a:ext uri="{FF2B5EF4-FFF2-40B4-BE49-F238E27FC236}">
                <a16:creationId xmlns:a16="http://schemas.microsoft.com/office/drawing/2014/main" id="{6A0800A3-79D1-41C2-9EB2-6751FE3FF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62531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87044" name="Text Box 7">
            <a:extLst>
              <a:ext uri="{FF2B5EF4-FFF2-40B4-BE49-F238E27FC236}">
                <a16:creationId xmlns:a16="http://schemas.microsoft.com/office/drawing/2014/main" id="{0AAA06A0-8B49-47A6-B154-3E9725F95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21388"/>
            <a:ext cx="9144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/>
              <a:t>Berg W. Naturwissenschaften, 1931, 9, p.391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/>
              <a:t>Berg W. Z.Krist., 1934, B89,3,p.286 </a:t>
            </a:r>
            <a:endParaRPr lang="ru-RU" altLang="ru-RU" sz="1800"/>
          </a:p>
        </p:txBody>
      </p:sp>
      <p:pic>
        <p:nvPicPr>
          <p:cNvPr id="87045" name="Picture 6" descr="E:\Note\Review-Topografics\FINISH\Fig-Fin 1\Fig.02.tif">
            <a:extLst>
              <a:ext uri="{FF2B5EF4-FFF2-40B4-BE49-F238E27FC236}">
                <a16:creationId xmlns:a16="http://schemas.microsoft.com/office/drawing/2014/main" id="{E863A82D-3F33-4BED-92E0-52216BB2C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914400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/>
      <p:bldP spid="87043" grpId="0"/>
      <p:bldP spid="8704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5" descr="1-16S">
            <a:extLst>
              <a:ext uri="{FF2B5EF4-FFF2-40B4-BE49-F238E27FC236}">
                <a16:creationId xmlns:a16="http://schemas.microsoft.com/office/drawing/2014/main" id="{EAC55C02-C4B9-452D-9156-F29E1EDCB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41438"/>
            <a:ext cx="35274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3-04">
            <a:extLst>
              <a:ext uri="{FF2B5EF4-FFF2-40B4-BE49-F238E27FC236}">
                <a16:creationId xmlns:a16="http://schemas.microsoft.com/office/drawing/2014/main" id="{CBD900E0-BFFF-4FAC-86D9-62FE76A76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84263"/>
            <a:ext cx="472916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7">
            <a:extLst>
              <a:ext uri="{FF2B5EF4-FFF2-40B4-BE49-F238E27FC236}">
                <a16:creationId xmlns:a16="http://schemas.microsoft.com/office/drawing/2014/main" id="{1F0CED11-6A3F-4FFC-9344-672D2E561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Толщинная зависимость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интесивности дифрагированного пучка</a:t>
            </a:r>
            <a:r>
              <a:rPr lang="ru-RU" altLang="ru-RU" sz="1800" b="1">
                <a:solidFill>
                  <a:srgbClr val="0000FF"/>
                </a:solidFill>
              </a:rPr>
              <a:t> </a:t>
            </a:r>
          </a:p>
        </p:txBody>
      </p:sp>
      <p:graphicFrame>
        <p:nvGraphicFramePr>
          <p:cNvPr id="19458" name="Object 8">
            <a:extLst>
              <a:ext uri="{FF2B5EF4-FFF2-40B4-BE49-F238E27FC236}">
                <a16:creationId xmlns:a16="http://schemas.microsoft.com/office/drawing/2014/main" id="{98FF3DA4-A5A0-4039-8AEA-6CE99F48D2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2275" y="5084763"/>
          <a:ext cx="136842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56" name="Equation" r:id="rId6" imgW="469696" imgH="393529" progId="Equation.DSMT4">
                  <p:embed/>
                </p:oleObj>
              </mc:Choice>
              <mc:Fallback>
                <p:oleObj name="Equation" r:id="rId6" imgW="469696" imgH="393529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5084763"/>
                        <a:ext cx="1368425" cy="1146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3" name="Text Box 9">
            <a:extLst>
              <a:ext uri="{FF2B5EF4-FFF2-40B4-BE49-F238E27FC236}">
                <a16:creationId xmlns:a16="http://schemas.microsoft.com/office/drawing/2014/main" id="{26D698E0-B1F0-45C5-B8FC-15EFD9B3C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6389688"/>
            <a:ext cx="4687887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i="1"/>
              <a:t>Authier A., Lang A.R. J.Appl.Phys. (1964), 35, 1956-1959</a:t>
            </a:r>
            <a:endParaRPr lang="ru-RU" altLang="ru-RU" sz="1400" i="1"/>
          </a:p>
        </p:txBody>
      </p:sp>
      <p:graphicFrame>
        <p:nvGraphicFramePr>
          <p:cNvPr id="19459" name="Object 10">
            <a:extLst>
              <a:ext uri="{FF2B5EF4-FFF2-40B4-BE49-F238E27FC236}">
                <a16:creationId xmlns:a16="http://schemas.microsoft.com/office/drawing/2014/main" id="{1741C02C-3B50-4C06-9DA5-16979D7EAE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79838" y="5084763"/>
          <a:ext cx="3543300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57" name="Equation" r:id="rId8" imgW="1498600" imgH="457200" progId="Equation.DSMT4">
                  <p:embed/>
                </p:oleObj>
              </mc:Choice>
              <mc:Fallback>
                <p:oleObj name="Equation" r:id="rId8" imgW="1498600" imgH="457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5084763"/>
                        <a:ext cx="3543300" cy="10810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animBg="1"/>
      <p:bldP spid="1946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7" descr="3-06A">
            <a:extLst>
              <a:ext uri="{FF2B5EF4-FFF2-40B4-BE49-F238E27FC236}">
                <a16:creationId xmlns:a16="http://schemas.microsoft.com/office/drawing/2014/main" id="{735ECF94-8B9F-4037-8B50-82E3A2BDE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02" y="1916113"/>
            <a:ext cx="7075796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 Box 8">
            <a:extLst>
              <a:ext uri="{FF2B5EF4-FFF2-40B4-BE49-F238E27FC236}">
                <a16:creationId xmlns:a16="http://schemas.microsoft.com/office/drawing/2014/main" id="{1445A150-FBCF-4CB6-9022-0C05A584E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724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Изображение магнитных доменов (метод Ланга)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монокристалла железо-итриевого граната</a:t>
            </a:r>
            <a:r>
              <a:rPr lang="en-US" altLang="ru-RU" sz="2400" b="1">
                <a:solidFill>
                  <a:srgbClr val="3333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(3</a:t>
            </a:r>
            <a:r>
              <a:rPr lang="en-US" altLang="ru-RU" sz="1800" b="1">
                <a:solidFill>
                  <a:srgbClr val="3333FF"/>
                </a:solidFill>
              </a:rPr>
              <a:t>Y2O3 5Fe203)</a:t>
            </a:r>
            <a:endParaRPr lang="ru-RU" altLang="ru-RU" sz="1800" b="1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3333FF"/>
                </a:solidFill>
              </a:rPr>
              <a:t>Излучение </a:t>
            </a:r>
            <a:r>
              <a:rPr lang="en-US" altLang="ru-RU" sz="2000" b="1">
                <a:solidFill>
                  <a:srgbClr val="3333FF"/>
                </a:solidFill>
              </a:rPr>
              <a:t>AgK</a:t>
            </a:r>
            <a:r>
              <a:rPr lang="en-US" altLang="ru-RU" sz="2000" b="1">
                <a:solidFill>
                  <a:srgbClr val="3333FF"/>
                </a:solidFill>
                <a:latin typeface="Symbol" panose="05050102010706020507" pitchFamily="18" charset="2"/>
              </a:rPr>
              <a:t>a</a:t>
            </a:r>
            <a:r>
              <a:rPr lang="en-US" altLang="ru-RU" sz="2000" b="1">
                <a:solidFill>
                  <a:srgbClr val="3333FF"/>
                </a:solidFill>
              </a:rPr>
              <a:t>,</a:t>
            </a:r>
            <a:r>
              <a:rPr lang="ru-RU" altLang="ru-RU" sz="2000" b="1">
                <a:solidFill>
                  <a:srgbClr val="3333FF"/>
                </a:solidFill>
              </a:rPr>
              <a:t> отражение (800),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3333FF"/>
                </a:solidFill>
              </a:rPr>
              <a:t>толщина кристалла 180 мкм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6">
            <a:extLst>
              <a:ext uri="{FF2B5EF4-FFF2-40B4-BE49-F238E27FC236}">
                <a16:creationId xmlns:a16="http://schemas.microsoft.com/office/drawing/2014/main" id="{95566A9A-1C28-439B-85B2-0BCCCECC6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Стереотопограммы кристалла кремния,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снятые по методике Бормана</a:t>
            </a:r>
            <a:r>
              <a:rPr lang="en-US" altLang="ru-RU" sz="2400" b="1">
                <a:solidFill>
                  <a:srgbClr val="0000CC"/>
                </a:solidFill>
              </a:rPr>
              <a:t> (</a:t>
            </a:r>
            <a:r>
              <a:rPr lang="ru-RU" altLang="ru-RU" sz="2400" b="1">
                <a:solidFill>
                  <a:srgbClr val="0000CC"/>
                </a:solidFill>
              </a:rPr>
              <a:t>одна из первых попыток получения рентгеновских томограмм)</a:t>
            </a:r>
          </a:p>
        </p:txBody>
      </p:sp>
      <p:sp>
        <p:nvSpPr>
          <p:cNvPr id="97283" name="Rectangle 17">
            <a:extLst>
              <a:ext uri="{FF2B5EF4-FFF2-40B4-BE49-F238E27FC236}">
                <a16:creationId xmlns:a16="http://schemas.microsoft.com/office/drawing/2014/main" id="{26992ABD-3022-4D49-AD6E-391B2ECDC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1709738"/>
            <a:ext cx="3384550" cy="3108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97284" name="Rectangle 8">
            <a:extLst>
              <a:ext uri="{FF2B5EF4-FFF2-40B4-BE49-F238E27FC236}">
                <a16:creationId xmlns:a16="http://schemas.microsoft.com/office/drawing/2014/main" id="{5EB7966D-2EAD-4DFD-966A-0A716D594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2962275"/>
            <a:ext cx="2073275" cy="9207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97285" name="Line 9">
            <a:extLst>
              <a:ext uri="{FF2B5EF4-FFF2-40B4-BE49-F238E27FC236}">
                <a16:creationId xmlns:a16="http://schemas.microsoft.com/office/drawing/2014/main" id="{4F42CAC1-D005-4709-BC9E-C96D27C578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0688" y="2279650"/>
            <a:ext cx="1092200" cy="690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7286" name="Line 10">
            <a:extLst>
              <a:ext uri="{FF2B5EF4-FFF2-40B4-BE49-F238E27FC236}">
                <a16:creationId xmlns:a16="http://schemas.microsoft.com/office/drawing/2014/main" id="{7B25A8ED-FF6C-426C-8D15-1C56E75E93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08250" y="2271713"/>
            <a:ext cx="984250" cy="690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7287" name="Line 11">
            <a:extLst>
              <a:ext uri="{FF2B5EF4-FFF2-40B4-BE49-F238E27FC236}">
                <a16:creationId xmlns:a16="http://schemas.microsoft.com/office/drawing/2014/main" id="{92216FA7-B13B-4F22-A71E-2525EBB369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3050" y="2263775"/>
            <a:ext cx="1965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7288" name="Line 12">
            <a:extLst>
              <a:ext uri="{FF2B5EF4-FFF2-40B4-BE49-F238E27FC236}">
                <a16:creationId xmlns:a16="http://schemas.microsoft.com/office/drawing/2014/main" id="{415771C8-CFDB-4FE5-A2BA-942E604D14A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2938" y="18669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7289" name="Line 13">
            <a:extLst>
              <a:ext uri="{FF2B5EF4-FFF2-40B4-BE49-F238E27FC236}">
                <a16:creationId xmlns:a16="http://schemas.microsoft.com/office/drawing/2014/main" id="{EE989DC7-8C1A-4E65-9DE4-13ABAA2469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93963" y="3078163"/>
            <a:ext cx="1014412" cy="804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7290" name="Line 14">
            <a:extLst>
              <a:ext uri="{FF2B5EF4-FFF2-40B4-BE49-F238E27FC236}">
                <a16:creationId xmlns:a16="http://schemas.microsoft.com/office/drawing/2014/main" id="{76A9F49F-E478-4186-80F3-DC2EC84B5A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8375" y="2271713"/>
            <a:ext cx="0" cy="806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7291" name="Line 15">
            <a:extLst>
              <a:ext uri="{FF2B5EF4-FFF2-40B4-BE49-F238E27FC236}">
                <a16:creationId xmlns:a16="http://schemas.microsoft.com/office/drawing/2014/main" id="{60BDE191-44D4-4105-B84C-F1B3385D9B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0688" y="3365500"/>
            <a:ext cx="1152525" cy="806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7292" name="Line 16">
            <a:extLst>
              <a:ext uri="{FF2B5EF4-FFF2-40B4-BE49-F238E27FC236}">
                <a16:creationId xmlns:a16="http://schemas.microsoft.com/office/drawing/2014/main" id="{C5574F85-9769-46BE-9974-79AF02E2F16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8038" y="1601788"/>
            <a:ext cx="0" cy="10144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97293" name="Picture 2" descr="D:\Untitled-1.tif">
            <a:extLst>
              <a:ext uri="{FF2B5EF4-FFF2-40B4-BE49-F238E27FC236}">
                <a16:creationId xmlns:a16="http://schemas.microsoft.com/office/drawing/2014/main" id="{62AB71CA-495C-450B-B70D-2095FBEDE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573463"/>
            <a:ext cx="374332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4" name="Picture 3" descr="D:\Untitled-2.tif">
            <a:extLst>
              <a:ext uri="{FF2B5EF4-FFF2-40B4-BE49-F238E27FC236}">
                <a16:creationId xmlns:a16="http://schemas.microsoft.com/office/drawing/2014/main" id="{A2024EFA-61FB-4E05-9F41-CF88AA545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1601788"/>
            <a:ext cx="37242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FAFE97FA-E75F-4529-BF30-5ACED9F4AC49}"/>
              </a:ext>
            </a:extLst>
          </p:cNvPr>
          <p:cNvCxnSpPr/>
          <p:nvPr/>
        </p:nvCxnSpPr>
        <p:spPr>
          <a:xfrm>
            <a:off x="2220913" y="1866900"/>
            <a:ext cx="2232025" cy="404813"/>
          </a:xfrm>
          <a:prstGeom prst="straightConnector1">
            <a:avLst/>
          </a:prstGeom>
          <a:ln w="28575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F144836D-6505-4806-A784-CF1BDE22DA77}"/>
              </a:ext>
            </a:extLst>
          </p:cNvPr>
          <p:cNvCxnSpPr/>
          <p:nvPr/>
        </p:nvCxnSpPr>
        <p:spPr>
          <a:xfrm>
            <a:off x="781050" y="4027488"/>
            <a:ext cx="3671888" cy="360362"/>
          </a:xfrm>
          <a:prstGeom prst="straightConnector1">
            <a:avLst/>
          </a:prstGeom>
          <a:ln w="28575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297" name="TextBox 17">
            <a:extLst>
              <a:ext uri="{FF2B5EF4-FFF2-40B4-BE49-F238E27FC236}">
                <a16:creationId xmlns:a16="http://schemas.microsoft.com/office/drawing/2014/main" id="{34BCD0C2-BF08-4493-A2A5-B5CD0B0B0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4922838"/>
            <a:ext cx="3057525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Черными стрелками показаны направления просвечивания</a:t>
            </a:r>
          </a:p>
        </p:txBody>
      </p:sp>
      <p:sp>
        <p:nvSpPr>
          <p:cNvPr id="97298" name="Text Box 7">
            <a:extLst>
              <a:ext uri="{FF2B5EF4-FFF2-40B4-BE49-F238E27FC236}">
                <a16:creationId xmlns:a16="http://schemas.microsoft.com/office/drawing/2014/main" id="{06B529E2-6420-4AE1-9C2F-A459FD8C0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6119813"/>
            <a:ext cx="914400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i="1"/>
              <a:t>Кристалл имеет форму прямоугольной призмы, трансмиссионные топограммы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i="1"/>
              <a:t>получены с двух его граней под прямым углом. Топограммы позволяют получить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i="1"/>
              <a:t>полную реконструкцию объема образца (из работы В.И.Никитенко, Л.Н. Данильчука).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7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animBg="1"/>
      <p:bldP spid="97283" grpId="0" animBg="1"/>
      <p:bldP spid="97284" grpId="0" animBg="1"/>
      <p:bldP spid="97297" grpId="0" animBg="1"/>
      <p:bldP spid="9729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Petli Si">
            <a:extLst>
              <a:ext uri="{FF2B5EF4-FFF2-40B4-BE49-F238E27FC236}">
                <a16:creationId xmlns:a16="http://schemas.microsoft.com/office/drawing/2014/main" id="{7191AB79-BABF-4FA3-B630-CC3BFA02B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307"/>
            <a:ext cx="9144000" cy="555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 Box 5">
            <a:extLst>
              <a:ext uri="{FF2B5EF4-FFF2-40B4-BE49-F238E27FC236}">
                <a16:creationId xmlns:a16="http://schemas.microsoft.com/office/drawing/2014/main" id="{5B9AA76F-09C8-469B-A377-9B60463D8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Топограмма монокристалла кремния (метод Ланга)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с введенными при пластическом изгибе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дислокационными полупетлями</a:t>
            </a:r>
            <a:r>
              <a:rPr lang="ru-RU" altLang="ru-RU" sz="1600" b="1">
                <a:solidFill>
                  <a:srgbClr val="0000CC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16">
            <a:extLst>
              <a:ext uri="{FF2B5EF4-FFF2-40B4-BE49-F238E27FC236}">
                <a16:creationId xmlns:a16="http://schemas.microsoft.com/office/drawing/2014/main" id="{15035CA4-5941-40CB-993A-C0CAF5F42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997" y="959069"/>
            <a:ext cx="535294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6">
            <a:extLst>
              <a:ext uri="{FF2B5EF4-FFF2-40B4-BE49-F238E27FC236}">
                <a16:creationId xmlns:a16="http://schemas.microsoft.com/office/drawing/2014/main" id="{DDE09C3F-7E71-4129-BFCD-B434547CC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04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Яркость рентгеновских источников в фотонах /сек</a:t>
            </a:r>
            <a:r>
              <a:rPr lang="ru-RU" altLang="ru-RU" sz="2400" b="1" baseline="300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</a:t>
            </a:r>
            <a:r>
              <a:rPr lang="ru-RU" altLang="ru-RU" sz="2400" b="1" baseline="300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мрад</a:t>
            </a:r>
            <a:r>
              <a:rPr lang="ru-RU" altLang="ru-RU" sz="2400" b="1" baseline="300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altLang="ru-RU" sz="2400" b="1">
              <a:solidFill>
                <a:srgbClr val="3333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с 1900 по 2000 годы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DFDCA999-3A5F-4402-B1CB-DC65A1F5878E}"/>
              </a:ext>
            </a:extLst>
          </p:cNvPr>
          <p:cNvCxnSpPr>
            <a:cxnSpLocks/>
          </p:cNvCxnSpPr>
          <p:nvPr/>
        </p:nvCxnSpPr>
        <p:spPr>
          <a:xfrm>
            <a:off x="3995936" y="5949280"/>
            <a:ext cx="0" cy="57571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3-03A">
            <a:extLst>
              <a:ext uri="{FF2B5EF4-FFF2-40B4-BE49-F238E27FC236}">
                <a16:creationId xmlns:a16="http://schemas.microsoft.com/office/drawing/2014/main" id="{0F1E4AD2-A7BE-4A87-A0D3-4A28DD8B4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908050"/>
            <a:ext cx="5903913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 Box 5">
            <a:extLst>
              <a:ext uri="{FF2B5EF4-FFF2-40B4-BE49-F238E27FC236}">
                <a16:creationId xmlns:a16="http://schemas.microsoft.com/office/drawing/2014/main" id="{37F54B55-FD9B-4F24-BF22-3A0EA9882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Четыре рентгеновские топограммы снятые одновременно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в синхротронном пучке в разных отражениях</a:t>
            </a:r>
          </a:p>
        </p:txBody>
      </p:sp>
      <p:sp>
        <p:nvSpPr>
          <p:cNvPr id="92164" name="Text Box 6">
            <a:extLst>
              <a:ext uri="{FF2B5EF4-FFF2-40B4-BE49-F238E27FC236}">
                <a16:creationId xmlns:a16="http://schemas.microsoft.com/office/drawing/2014/main" id="{4D045A95-3049-4E8C-9C92-1178B9D78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6381750"/>
            <a:ext cx="2484437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(время съемки 3 сек.)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animBg="1"/>
      <p:bldP spid="9216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esrf_grenoble">
            <a:extLst>
              <a:ext uri="{FF2B5EF4-FFF2-40B4-BE49-F238E27FC236}">
                <a16:creationId xmlns:a16="http://schemas.microsoft.com/office/drawing/2014/main" id="{6C31F008-3A39-4EDC-BC8E-E2D0CC4A0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Text Box 5">
            <a:extLst>
              <a:ext uri="{FF2B5EF4-FFF2-40B4-BE49-F238E27FC236}">
                <a16:creationId xmlns:a16="http://schemas.microsoft.com/office/drawing/2014/main" id="{75A7A9AD-3CC7-4881-AF1B-CC98A1D6B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16563"/>
            <a:ext cx="9144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dirty="0">
                <a:solidFill>
                  <a:srgbClr val="3333FF"/>
                </a:solidFill>
                <a:latin typeface="Times New Roman" panose="02020603050405020304" pitchFamily="18" charset="0"/>
              </a:rPr>
              <a:t>The European Synchrotron  Radiation </a:t>
            </a:r>
            <a:r>
              <a:rPr lang="en-US" altLang="ru-RU" sz="20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Faciliti</a:t>
            </a:r>
            <a:r>
              <a:rPr lang="en-US" altLang="ru-RU" sz="2000" dirty="0">
                <a:solidFill>
                  <a:srgbClr val="3333FF"/>
                </a:solidFill>
                <a:latin typeface="Times New Roman" panose="02020603050405020304" pitchFamily="18" charset="0"/>
              </a:rPr>
              <a:t> (ESRF) in Grenoble, France.</a:t>
            </a:r>
            <a:r>
              <a:rPr lang="en-US" altLang="ru-RU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endParaRPr lang="ru-RU" altLang="ru-RU" sz="2000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C3CF52-7484-41BE-ABD6-7577E6F4D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Непрерывный (белый, тормозной)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спектр рентгеновского излучения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13B18E-3C1F-4817-8700-0AE3694D0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84538"/>
            <a:ext cx="91440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Характеристическое</a:t>
            </a:r>
            <a:r>
              <a:rPr lang="en-US" altLang="ru-RU" sz="2400" b="1">
                <a:solidFill>
                  <a:srgbClr val="3333FF"/>
                </a:solidFill>
              </a:rPr>
              <a:t> (</a:t>
            </a:r>
            <a:r>
              <a:rPr lang="ru-RU" altLang="ru-RU" sz="2400" b="1">
                <a:solidFill>
                  <a:srgbClr val="3333FF"/>
                </a:solidFill>
              </a:rPr>
              <a:t>узкие линии)  и тормозное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рентгеновское излучение</a:t>
            </a:r>
            <a:r>
              <a:rPr lang="en-US" altLang="ru-RU" sz="2400" b="1">
                <a:solidFill>
                  <a:srgbClr val="3333FF"/>
                </a:solidFill>
              </a:rPr>
              <a:t> </a:t>
            </a:r>
            <a:r>
              <a:rPr lang="ru-RU" altLang="ru-RU" sz="2400" b="1">
                <a:solidFill>
                  <a:srgbClr val="3333FF"/>
                </a:solidFill>
              </a:rPr>
              <a:t>(непрерывный спектр)</a:t>
            </a:r>
          </a:p>
        </p:txBody>
      </p:sp>
      <p:pic>
        <p:nvPicPr>
          <p:cNvPr id="9220" name="Picture 2" descr="G:\Education\MSU 2018-2019\I - осенний семестр\белый спектр.tif">
            <a:extLst>
              <a:ext uri="{FF2B5EF4-FFF2-40B4-BE49-F238E27FC236}">
                <a16:creationId xmlns:a16="http://schemas.microsoft.com/office/drawing/2014/main" id="{EF35DCA0-6200-4779-8A92-250B1B945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2" y="882650"/>
            <a:ext cx="43529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G:\Линейчатый спектр.tif">
            <a:extLst>
              <a:ext uri="{FF2B5EF4-FFF2-40B4-BE49-F238E27FC236}">
                <a16:creationId xmlns:a16="http://schemas.microsoft.com/office/drawing/2014/main" id="{1970E945-777D-4C1A-A743-D6523545C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4157972"/>
            <a:ext cx="49085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6">
            <a:extLst>
              <a:ext uri="{FF2B5EF4-FFF2-40B4-BE49-F238E27FC236}">
                <a16:creationId xmlns:a16="http://schemas.microsoft.com/office/drawing/2014/main" id="{F10029E2-A68E-426E-B434-B57CC1981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196975"/>
            <a:ext cx="7559675" cy="4032250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25955" name="Text Box 4">
            <a:extLst>
              <a:ext uri="{FF2B5EF4-FFF2-40B4-BE49-F238E27FC236}">
                <a16:creationId xmlns:a16="http://schemas.microsoft.com/office/drawing/2014/main" id="{18E242B0-10C4-4372-A66A-50015AA80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1268413"/>
            <a:ext cx="7500938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3333FF"/>
                </a:solidFill>
                <a:latin typeface="Times New Roman" panose="02020603050405020304" pitchFamily="18" charset="0"/>
              </a:rPr>
              <a:t>Пространственное разрешение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3333FF"/>
                </a:solidFill>
                <a:latin typeface="Times New Roman" panose="02020603050405020304" pitchFamily="18" charset="0"/>
              </a:rPr>
              <a:t>методов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3333FF"/>
                </a:solidFill>
                <a:latin typeface="Times New Roman" panose="02020603050405020304" pitchFamily="18" charset="0"/>
              </a:rPr>
              <a:t>рентгеновской микроскопии</a:t>
            </a:r>
            <a:endParaRPr lang="en-US" altLang="ru-RU" sz="4000" b="1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3333FF"/>
                </a:solidFill>
                <a:latin typeface="Times New Roman" panose="02020603050405020304" pitchFamily="18" charset="0"/>
              </a:rPr>
              <a:t>(рентгеновской топографии)</a:t>
            </a:r>
            <a:r>
              <a:rPr lang="ru-RU" altLang="ru-RU" sz="3600" b="1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3600" b="1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FF0000"/>
                </a:solidFill>
                <a:latin typeface="Times New Roman" panose="02020603050405020304" pitchFamily="18" charset="0"/>
              </a:rPr>
              <a:t>Составляет </a:t>
            </a:r>
            <a:r>
              <a:rPr lang="en-US" altLang="ru-RU" sz="5400" b="1">
                <a:solidFill>
                  <a:srgbClr val="FF0000"/>
                </a:solidFill>
                <a:latin typeface="Times New Roman" panose="02020603050405020304" pitchFamily="18" charset="0"/>
              </a:rPr>
              <a:t>~1</a:t>
            </a:r>
            <a:r>
              <a:rPr lang="ru-RU" altLang="ru-RU" sz="5400" b="1">
                <a:solidFill>
                  <a:srgbClr val="FF0000"/>
                </a:solidFill>
                <a:latin typeface="Times New Roman" panose="02020603050405020304" pitchFamily="18" charset="0"/>
              </a:rPr>
              <a:t>мкм!!!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4">
            <a:extLst>
              <a:ext uri="{FF2B5EF4-FFF2-40B4-BE49-F238E27FC236}">
                <a16:creationId xmlns:a16="http://schemas.microsoft.com/office/drawing/2014/main" id="{FA5B42C9-06E1-4FA2-A3C3-1D9FE886A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5038"/>
            <a:ext cx="9144000" cy="21236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3333FF"/>
                </a:solidFill>
              </a:rPr>
              <a:t>ЭЛЕКТРОННАЯ МИКРОСКОПИЯ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3333FF"/>
                </a:solidFill>
              </a:rPr>
              <a:t>ВЫСОКОГО РАЗРЕШЕНИЯ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4400" b="1" dirty="0">
                <a:solidFill>
                  <a:srgbClr val="3333FF"/>
                </a:solidFill>
              </a:rPr>
              <a:t>(HREM)</a:t>
            </a:r>
            <a:endParaRPr lang="ru-RU" altLang="ru-RU" sz="4400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944E1969-E640-4F70-82B6-573FD1197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-15875"/>
            <a:ext cx="9144000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Микроскопия</a:t>
            </a: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C4F57C29-A4B5-4BC4-9539-2DECBC92B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57250"/>
            <a:ext cx="914400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Видимый свет λ~0,4-0,7мкм; </a:t>
            </a:r>
            <a:r>
              <a:rPr lang="ru-RU" altLang="ru-RU" sz="2000" b="1">
                <a:solidFill>
                  <a:srgbClr val="FF0000"/>
                </a:solidFill>
              </a:rPr>
              <a:t>Электроны с энергией ~100 kV </a:t>
            </a:r>
            <a:r>
              <a:rPr lang="en-US" altLang="ru-RU" sz="2000" b="1">
                <a:solidFill>
                  <a:srgbClr val="FF0000"/>
                </a:solidFill>
              </a:rPr>
              <a:t>λ</a:t>
            </a:r>
            <a:r>
              <a:rPr lang="ru-RU" altLang="ru-RU" sz="2000" b="1">
                <a:solidFill>
                  <a:srgbClr val="FF0000"/>
                </a:solidFill>
              </a:rPr>
              <a:t>~0,04 Å</a:t>
            </a:r>
            <a:r>
              <a:rPr lang="ru-RU" altLang="ru-RU" sz="2000" b="1"/>
              <a:t> </a:t>
            </a:r>
          </a:p>
        </p:txBody>
      </p:sp>
      <p:sp>
        <p:nvSpPr>
          <p:cNvPr id="15" name="Text Box 25">
            <a:extLst>
              <a:ext uri="{FF2B5EF4-FFF2-40B4-BE49-F238E27FC236}">
                <a16:creationId xmlns:a16="http://schemas.microsoft.com/office/drawing/2014/main" id="{C8F72760-A0FB-4BFC-9A84-EAC806CC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425" y="3933825"/>
            <a:ext cx="343217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i="1"/>
              <a:t>A</a:t>
            </a:r>
            <a:r>
              <a:rPr lang="en-US" altLang="ru-RU" sz="2000" b="1"/>
              <a:t>-</a:t>
            </a:r>
            <a:r>
              <a:rPr lang="ru-RU" altLang="ru-RU" sz="2000" b="1"/>
              <a:t>числовая апертура</a:t>
            </a:r>
          </a:p>
        </p:txBody>
      </p:sp>
      <p:sp>
        <p:nvSpPr>
          <p:cNvPr id="16" name="Text Box 26">
            <a:extLst>
              <a:ext uri="{FF2B5EF4-FFF2-40B4-BE49-F238E27FC236}">
                <a16:creationId xmlns:a16="http://schemas.microsoft.com/office/drawing/2014/main" id="{35B81C2D-655C-4704-AD28-A1B3EEBE6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838" y="6350000"/>
            <a:ext cx="486092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>
                <a:latin typeface="Symbol" panose="05050102010706020507" pitchFamily="18" charset="2"/>
              </a:rPr>
              <a:t>b</a:t>
            </a:r>
            <a:r>
              <a:rPr lang="en-US" altLang="ru-RU" sz="2000" b="1"/>
              <a:t>-a</a:t>
            </a:r>
            <a:r>
              <a:rPr lang="ru-RU" altLang="ru-RU" sz="2000" b="1"/>
              <a:t>пертурный угол или апертура </a:t>
            </a:r>
          </a:p>
        </p:txBody>
      </p:sp>
      <p:graphicFrame>
        <p:nvGraphicFramePr>
          <p:cNvPr id="17" name="Object 11">
            <a:extLst>
              <a:ext uri="{FF2B5EF4-FFF2-40B4-BE49-F238E27FC236}">
                <a16:creationId xmlns:a16="http://schemas.microsoft.com/office/drawing/2014/main" id="{4510C44B-66F1-4648-84B5-466327EE1E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88138" y="2708275"/>
          <a:ext cx="22002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08" name="Equation" r:id="rId3" imgW="748975" imgH="203112" progId="Equation.DSMT4">
                  <p:embed/>
                </p:oleObj>
              </mc:Choice>
              <mc:Fallback>
                <p:oleObj name="Equation" r:id="rId3" imgW="748975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8138" y="2708275"/>
                        <a:ext cx="2200275" cy="5969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TextBox 17">
            <a:extLst>
              <a:ext uri="{FF2B5EF4-FFF2-40B4-BE49-F238E27FC236}">
                <a16:creationId xmlns:a16="http://schemas.microsoft.com/office/drawing/2014/main" id="{07791BA2-9C2D-43C1-8E48-93FDC1DA3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1392238"/>
            <a:ext cx="4856163" cy="1200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CC"/>
                </a:solidFill>
              </a:rPr>
              <a:t>Линейное разрешение – минимальное расстояние между двумя точками объекта которые на изображении видны как отдельные точки. </a:t>
            </a:r>
          </a:p>
        </p:txBody>
      </p:sp>
      <p:graphicFrame>
        <p:nvGraphicFramePr>
          <p:cNvPr id="2051" name="Object 12">
            <a:extLst>
              <a:ext uri="{FF2B5EF4-FFF2-40B4-BE49-F238E27FC236}">
                <a16:creationId xmlns:a16="http://schemas.microsoft.com/office/drawing/2014/main" id="{21F78F6D-5B45-4F93-8CE7-2F9C164D13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05300" y="2708275"/>
          <a:ext cx="2033588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09" name="Equation" r:id="rId5" imgW="723586" imgH="393529" progId="Equation.DSMT4">
                  <p:embed/>
                </p:oleObj>
              </mc:Choice>
              <mc:Fallback>
                <p:oleObj name="Equation" r:id="rId5" imgW="723586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5300" y="2708275"/>
                        <a:ext cx="2033588" cy="11064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TextBox 1">
            <a:extLst>
              <a:ext uri="{FF2B5EF4-FFF2-40B4-BE49-F238E27FC236}">
                <a16:creationId xmlns:a16="http://schemas.microsoft.com/office/drawing/2014/main" id="{F4E74192-21A9-4C1F-8BB8-FCAF1A485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3938" y="3460750"/>
            <a:ext cx="723900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/>
              <a:t>n</a:t>
            </a:r>
            <a:r>
              <a:rPr lang="en-US" altLang="ru-RU" sz="1800" b="1" i="1"/>
              <a:t>&gt;&gt;</a:t>
            </a:r>
            <a:r>
              <a:rPr lang="en-US" altLang="ru-RU" sz="1800" b="1"/>
              <a:t>1</a:t>
            </a:r>
            <a:endParaRPr lang="ru-RU" altLang="ru-RU" sz="1800" b="1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8701EAB7-A101-46E7-A46B-FCCCED7FD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4437063"/>
            <a:ext cx="18002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A9F7B5-386A-4CA8-82D0-340F0FA1A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888"/>
            <a:ext cx="42148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30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5" grpId="0" animBg="1"/>
      <p:bldP spid="16" grpId="0" animBg="1"/>
      <p:bldP spid="2057" grpId="0" animBg="1"/>
      <p:bldP spid="717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1D2FCE-2513-4FBF-81D1-D55500B362CE}"/>
              </a:ext>
            </a:extLst>
          </p:cNvPr>
          <p:cNvSpPr/>
          <p:nvPr/>
        </p:nvSpPr>
        <p:spPr>
          <a:xfrm>
            <a:off x="0" y="13017"/>
            <a:ext cx="914400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/>
              <a:t>Галилео Галилей в </a:t>
            </a:r>
            <a:r>
              <a:rPr lang="ru-RU" altLang="ru-RU" sz="2800" b="1" dirty="0">
                <a:solidFill>
                  <a:srgbClr val="0000CC"/>
                </a:solidFill>
              </a:rPr>
              <a:t>1609 г.</a:t>
            </a:r>
            <a:r>
              <a:rPr lang="ru-RU" altLang="ru-RU" sz="2800" b="1" dirty="0"/>
              <a:t> разработал устройство получившее название «</a:t>
            </a:r>
            <a:r>
              <a:rPr lang="ru-RU" altLang="ru-RU" sz="2800" b="1" dirty="0" err="1"/>
              <a:t>occhiolino</a:t>
            </a:r>
            <a:r>
              <a:rPr lang="ru-RU" altLang="ru-RU" sz="2800" b="1" dirty="0"/>
              <a:t>» («</a:t>
            </a:r>
            <a:r>
              <a:rPr lang="ru-RU" altLang="ru-RU" sz="2800" b="1" dirty="0" err="1"/>
              <a:t>оккиолино</a:t>
            </a:r>
            <a:r>
              <a:rPr lang="ru-RU" altLang="ru-RU" sz="2800" b="1" dirty="0"/>
              <a:t>») или составной микроскоп </a:t>
            </a:r>
          </a:p>
          <a:p>
            <a:pPr algn="ctr"/>
            <a:r>
              <a:rPr lang="ru-RU" altLang="ru-RU" sz="2800" b="1" dirty="0"/>
              <a:t>с выпуклой и вогнутой линзами</a:t>
            </a:r>
            <a:endParaRPr lang="ru-RU" sz="2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A27D52-5EEE-4AC8-BAA1-7C92B59B692C}"/>
              </a:ext>
            </a:extLst>
          </p:cNvPr>
          <p:cNvSpPr/>
          <p:nvPr/>
        </p:nvSpPr>
        <p:spPr>
          <a:xfrm>
            <a:off x="3006" y="3718441"/>
            <a:ext cx="9140993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FF0000"/>
                </a:solidFill>
              </a:rPr>
              <a:t>Изображение трёх пчел </a:t>
            </a:r>
            <a:r>
              <a:rPr lang="ru-RU" altLang="ru-RU" sz="3200" b="1" dirty="0" err="1">
                <a:solidFill>
                  <a:srgbClr val="FF0000"/>
                </a:solidFill>
              </a:rPr>
              <a:t>Франческо</a:t>
            </a:r>
            <a:r>
              <a:rPr lang="ru-RU" altLang="ru-RU" sz="3200" b="1" dirty="0">
                <a:solidFill>
                  <a:srgbClr val="FF0000"/>
                </a:solidFill>
              </a:rPr>
              <a:t> </a:t>
            </a:r>
            <a:r>
              <a:rPr lang="ru-RU" altLang="ru-RU" sz="3200" b="1" dirty="0" err="1">
                <a:solidFill>
                  <a:srgbClr val="FF0000"/>
                </a:solidFill>
              </a:rPr>
              <a:t>Стеллути</a:t>
            </a:r>
            <a:r>
              <a:rPr lang="ru-RU" altLang="ru-RU" sz="3200" b="1" dirty="0">
                <a:solidFill>
                  <a:srgbClr val="FF0000"/>
                </a:solidFill>
              </a:rPr>
              <a:t> было частью печати Папы </a:t>
            </a:r>
            <a:r>
              <a:rPr lang="ru-RU" altLang="ru-RU" sz="3200" b="1" dirty="0">
                <a:solidFill>
                  <a:srgbClr val="FF0000"/>
                </a:solidFill>
                <a:hlinkClick r:id="rId2" tooltip="Урбан VIII (папа римский)"/>
              </a:rPr>
              <a:t>Урбана VIII</a:t>
            </a:r>
            <a:r>
              <a:rPr lang="ru-RU" altLang="ru-RU" sz="3200" b="1" dirty="0">
                <a:solidFill>
                  <a:srgbClr val="FF0000"/>
                </a:solidFill>
              </a:rPr>
              <a:t> и считается первым опубликованным микроскопическим символом (см. «</a:t>
            </a:r>
            <a:r>
              <a:rPr lang="ru-RU" altLang="ru-RU" sz="3200" b="1" dirty="0" err="1">
                <a:solidFill>
                  <a:srgbClr val="FF0000"/>
                </a:solidFill>
              </a:rPr>
              <a:t>Stephen</a:t>
            </a:r>
            <a:r>
              <a:rPr lang="ru-RU" altLang="ru-RU" sz="3200" b="1" dirty="0">
                <a:solidFill>
                  <a:srgbClr val="FF0000"/>
                </a:solidFill>
              </a:rPr>
              <a:t> </a:t>
            </a:r>
            <a:r>
              <a:rPr lang="ru-RU" altLang="ru-RU" sz="3200" b="1" dirty="0" err="1">
                <a:solidFill>
                  <a:srgbClr val="FF0000"/>
                </a:solidFill>
              </a:rPr>
              <a:t>Jay</a:t>
            </a:r>
            <a:r>
              <a:rPr lang="ru-RU" altLang="ru-RU" sz="3200" b="1" dirty="0">
                <a:solidFill>
                  <a:srgbClr val="FF0000"/>
                </a:solidFill>
              </a:rPr>
              <a:t> </a:t>
            </a:r>
            <a:r>
              <a:rPr lang="ru-RU" altLang="ru-RU" sz="3200" b="1" dirty="0" err="1">
                <a:solidFill>
                  <a:srgbClr val="FF0000"/>
                </a:solidFill>
              </a:rPr>
              <a:t>Gould</a:t>
            </a:r>
            <a:r>
              <a:rPr lang="ru-RU" altLang="ru-RU" sz="3200" b="1" dirty="0">
                <a:solidFill>
                  <a:srgbClr val="FF0000"/>
                </a:solidFill>
              </a:rPr>
              <a:t>, </a:t>
            </a:r>
            <a:r>
              <a:rPr lang="ru-RU" altLang="ru-RU" sz="3200" b="1" dirty="0" err="1">
                <a:solidFill>
                  <a:srgbClr val="FF0000"/>
                </a:solidFill>
              </a:rPr>
              <a:t>The</a:t>
            </a:r>
            <a:r>
              <a:rPr lang="ru-RU" altLang="ru-RU" sz="3200" b="1" dirty="0">
                <a:solidFill>
                  <a:srgbClr val="FF0000"/>
                </a:solidFill>
              </a:rPr>
              <a:t> </a:t>
            </a:r>
            <a:r>
              <a:rPr lang="ru-RU" altLang="ru-RU" sz="3200" b="1" dirty="0" err="1">
                <a:solidFill>
                  <a:srgbClr val="FF0000"/>
                </a:solidFill>
              </a:rPr>
              <a:t>Lying</a:t>
            </a:r>
            <a:r>
              <a:rPr lang="ru-RU" altLang="ru-RU" sz="3200" b="1" dirty="0">
                <a:solidFill>
                  <a:srgbClr val="FF0000"/>
                </a:solidFill>
              </a:rPr>
              <a:t> </a:t>
            </a:r>
            <a:r>
              <a:rPr lang="ru-RU" altLang="ru-RU" sz="3200" b="1" dirty="0" err="1">
                <a:solidFill>
                  <a:srgbClr val="FF0000"/>
                </a:solidFill>
              </a:rPr>
              <a:t>stones</a:t>
            </a:r>
            <a:r>
              <a:rPr lang="ru-RU" altLang="ru-RU" sz="3200" b="1" dirty="0">
                <a:solidFill>
                  <a:srgbClr val="FF0000"/>
                </a:solidFill>
              </a:rPr>
              <a:t> </a:t>
            </a:r>
            <a:r>
              <a:rPr lang="ru-RU" altLang="ru-RU" sz="3200" b="1" dirty="0" err="1">
                <a:solidFill>
                  <a:srgbClr val="FF0000"/>
                </a:solidFill>
              </a:rPr>
              <a:t>of</a:t>
            </a:r>
            <a:r>
              <a:rPr lang="ru-RU" altLang="ru-RU" sz="3200" b="1" dirty="0">
                <a:solidFill>
                  <a:srgbClr val="FF0000"/>
                </a:solidFill>
              </a:rPr>
              <a:t> </a:t>
            </a:r>
            <a:r>
              <a:rPr lang="ru-RU" altLang="ru-RU" sz="3200" b="1" dirty="0" err="1">
                <a:solidFill>
                  <a:srgbClr val="FF0000"/>
                </a:solidFill>
              </a:rPr>
              <a:t>Marrakech</a:t>
            </a:r>
            <a:r>
              <a:rPr lang="ru-RU" altLang="ru-RU" sz="3200" b="1" dirty="0">
                <a:solidFill>
                  <a:srgbClr val="FF0000"/>
                </a:solidFill>
              </a:rPr>
              <a:t>, 2000»)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04CE4A-F467-418C-9C67-01D749FF7E93}"/>
              </a:ext>
            </a:extLst>
          </p:cNvPr>
          <p:cNvSpPr/>
          <p:nvPr/>
        </p:nvSpPr>
        <p:spPr>
          <a:xfrm>
            <a:off x="-5938" y="1988840"/>
            <a:ext cx="9140993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0033CC"/>
                </a:solidFill>
              </a:rPr>
              <a:t>Галилей представил свой микроскоп публике в Академии де </a:t>
            </a:r>
            <a:r>
              <a:rPr lang="ru-RU" altLang="ru-RU" sz="3200" b="1" dirty="0" err="1">
                <a:solidFill>
                  <a:srgbClr val="0033CC"/>
                </a:solidFill>
              </a:rPr>
              <a:t>Линчеи</a:t>
            </a:r>
            <a:r>
              <a:rPr lang="ru-RU" altLang="ru-RU" sz="3200" b="1" dirty="0">
                <a:solidFill>
                  <a:srgbClr val="0033CC"/>
                </a:solidFill>
              </a:rPr>
              <a:t>, основанной Федерико </a:t>
            </a:r>
            <a:r>
              <a:rPr lang="ru-RU" altLang="ru-RU" sz="3200" b="1" dirty="0" err="1">
                <a:solidFill>
                  <a:srgbClr val="0033CC"/>
                </a:solidFill>
              </a:rPr>
              <a:t>Чези</a:t>
            </a:r>
            <a:r>
              <a:rPr lang="ru-RU" altLang="ru-RU" sz="3200" b="1" dirty="0">
                <a:solidFill>
                  <a:srgbClr val="0033CC"/>
                </a:solidFill>
              </a:rPr>
              <a:t> в 1603г</a:t>
            </a:r>
            <a:endParaRPr lang="ru-RU" sz="3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60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.wikimedia.org/wikipedia/commons/thumb/d/d8/BiconvexLens.jpg/220px-BiconvexLens.jpg">
            <a:hlinkClick r:id="rId2"/>
            <a:extLst>
              <a:ext uri="{FF2B5EF4-FFF2-40B4-BE49-F238E27FC236}">
                <a16:creationId xmlns:a16="http://schemas.microsoft.com/office/drawing/2014/main" id="{DAB5A9F1-B9CE-4250-B99B-6368B4702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78" y="1268761"/>
            <a:ext cx="6832850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1">
            <a:extLst>
              <a:ext uri="{FF2B5EF4-FFF2-40B4-BE49-F238E27FC236}">
                <a16:creationId xmlns:a16="http://schemas.microsoft.com/office/drawing/2014/main" id="{1E2D2C3C-D4B8-4E23-96ED-F07814862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12001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CC"/>
                </a:solidFill>
              </a:rPr>
              <a:t>Внешний вид двояковыпуклых оптических линз</a:t>
            </a:r>
          </a:p>
        </p:txBody>
      </p:sp>
    </p:spTree>
    <p:extLst>
      <p:ext uri="{BB962C8B-B14F-4D97-AF65-F5344CB8AC3E}">
        <p14:creationId xmlns:p14="http://schemas.microsoft.com/office/powerpoint/2010/main" val="236790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IMG_0002-a">
            <a:extLst>
              <a:ext uri="{FF2B5EF4-FFF2-40B4-BE49-F238E27FC236}">
                <a16:creationId xmlns:a16="http://schemas.microsoft.com/office/drawing/2014/main" id="{F872876E-3E65-4C37-971B-43545DD70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196975"/>
            <a:ext cx="788035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5">
            <a:extLst>
              <a:ext uri="{FF2B5EF4-FFF2-40B4-BE49-F238E27FC236}">
                <a16:creationId xmlns:a16="http://schemas.microsoft.com/office/drawing/2014/main" id="{895822CE-A07F-4BCC-BECE-B3C52A391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9144000" cy="10779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</a:rPr>
              <a:t>Схема простейшего двух линзового оптического микроскопа</a:t>
            </a:r>
          </a:p>
        </p:txBody>
      </p:sp>
      <p:sp>
        <p:nvSpPr>
          <p:cNvPr id="16388" name="Text Box 6">
            <a:extLst>
              <a:ext uri="{FF2B5EF4-FFF2-40B4-BE49-F238E27FC236}">
                <a16:creationId xmlns:a16="http://schemas.microsoft.com/office/drawing/2014/main" id="{4CA8B4FB-56FB-4749-8E52-14FF8D38A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8" y="5657850"/>
            <a:ext cx="9144000" cy="1200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0000FF"/>
                </a:solidFill>
              </a:rPr>
              <a:t>AB-</a:t>
            </a:r>
            <a:r>
              <a:rPr lang="ru-RU" altLang="ru-RU" sz="2400">
                <a:solidFill>
                  <a:srgbClr val="0000FF"/>
                </a:solidFill>
              </a:rPr>
              <a:t>объект; </a:t>
            </a:r>
            <a:r>
              <a:rPr lang="en-US" altLang="ru-RU" sz="2400">
                <a:solidFill>
                  <a:srgbClr val="0000FF"/>
                </a:solidFill>
              </a:rPr>
              <a:t>A’B’-</a:t>
            </a:r>
            <a:r>
              <a:rPr lang="ru-RU" altLang="ru-RU" sz="2400">
                <a:solidFill>
                  <a:srgbClr val="0000FF"/>
                </a:solidFill>
              </a:rPr>
              <a:t> первое увеличенное изображение (Гауссова плоскость); </a:t>
            </a:r>
            <a:r>
              <a:rPr lang="en-US" altLang="ru-RU" sz="2400">
                <a:solidFill>
                  <a:srgbClr val="0000FF"/>
                </a:solidFill>
              </a:rPr>
              <a:t>A’’B’’-</a:t>
            </a:r>
            <a:r>
              <a:rPr lang="ru-RU" altLang="ru-RU" sz="2400">
                <a:solidFill>
                  <a:srgbClr val="0000FF"/>
                </a:solidFill>
              </a:rPr>
              <a:t>второе увеличенное изображение (плоскость изображения)</a:t>
            </a:r>
          </a:p>
        </p:txBody>
      </p:sp>
    </p:spTree>
    <p:extLst>
      <p:ext uri="{BB962C8B-B14F-4D97-AF65-F5344CB8AC3E}">
        <p14:creationId xmlns:p14="http://schemas.microsoft.com/office/powerpoint/2010/main" val="383609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1638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IMG5">
            <a:extLst>
              <a:ext uri="{FF2B5EF4-FFF2-40B4-BE49-F238E27FC236}">
                <a16:creationId xmlns:a16="http://schemas.microsoft.com/office/drawing/2014/main" id="{FCFFDC6F-A0C7-447A-B287-2BAC84A9E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628800"/>
            <a:ext cx="462597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5">
            <a:extLst>
              <a:ext uri="{FF2B5EF4-FFF2-40B4-BE49-F238E27FC236}">
                <a16:creationId xmlns:a16="http://schemas.microsoft.com/office/drawing/2014/main" id="{67B214A2-ADAB-4DC2-9BF9-3E9CAF1D0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3113"/>
            <a:ext cx="4643438" cy="519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Микроскоп - 1875 год</a:t>
            </a:r>
          </a:p>
        </p:txBody>
      </p:sp>
      <p:pic>
        <p:nvPicPr>
          <p:cNvPr id="5124" name="Picture 2" descr="H:\Современный микроскоп.tif">
            <a:extLst>
              <a:ext uri="{FF2B5EF4-FFF2-40B4-BE49-F238E27FC236}">
                <a16:creationId xmlns:a16="http://schemas.microsoft.com/office/drawing/2014/main" id="{6BD144CA-20D5-44E0-B036-3785B82B4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28800"/>
            <a:ext cx="4427537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1">
            <a:extLst>
              <a:ext uri="{FF2B5EF4-FFF2-40B4-BE49-F238E27FC236}">
                <a16:creationId xmlns:a16="http://schemas.microsoft.com/office/drawing/2014/main" id="{5E44F31E-E5E5-4F1A-80B9-765FCC762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39725"/>
            <a:ext cx="4427537" cy="138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Современный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настольный микроскоп</a:t>
            </a:r>
            <a:r>
              <a:rPr lang="en-US" altLang="ru-RU" sz="2800" b="1">
                <a:solidFill>
                  <a:srgbClr val="0000FF"/>
                </a:solidFill>
              </a:rPr>
              <a:t> – 2010 </a:t>
            </a:r>
            <a:r>
              <a:rPr lang="ru-RU" altLang="ru-RU" sz="2800" b="1">
                <a:solidFill>
                  <a:srgbClr val="0000FF"/>
                </a:solidFill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236243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  <p:bldP spid="512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4"/>
          <p:cNvGraphicFramePr>
            <a:graphicFrameLocks noChangeAspect="1"/>
          </p:cNvGraphicFramePr>
          <p:nvPr/>
        </p:nvGraphicFramePr>
        <p:xfrm>
          <a:off x="5940425" y="1844675"/>
          <a:ext cx="1225550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24" name="Equation" r:id="rId4" imgW="368140" imgH="253890" progId="Equation.DSMT4">
                  <p:embed/>
                </p:oleObj>
              </mc:Choice>
              <mc:Fallback>
                <p:oleObj name="Equation" r:id="rId4" imgW="368140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1844675"/>
                        <a:ext cx="1225550" cy="8493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5"/>
          <p:cNvGraphicFramePr>
            <a:graphicFrameLocks noChangeAspect="1"/>
          </p:cNvGraphicFramePr>
          <p:nvPr/>
        </p:nvGraphicFramePr>
        <p:xfrm>
          <a:off x="4859338" y="3429000"/>
          <a:ext cx="4100512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25" name="Equation" r:id="rId6" imgW="2590800" imgH="546100" progId="Equation.DSMT4">
                  <p:embed/>
                </p:oleObj>
              </mc:Choice>
              <mc:Fallback>
                <p:oleObj name="Equation" r:id="rId6" imgW="2590800" imgH="54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3429000"/>
                        <a:ext cx="4100512" cy="10985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6"/>
          <p:cNvGraphicFramePr>
            <a:graphicFrameLocks noChangeAspect="1"/>
          </p:cNvGraphicFramePr>
          <p:nvPr/>
        </p:nvGraphicFramePr>
        <p:xfrm>
          <a:off x="4932363" y="5229225"/>
          <a:ext cx="404971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26" name="Equation" r:id="rId8" imgW="3213100" imgH="546100" progId="Equation.DSMT4">
                  <p:embed/>
                </p:oleObj>
              </mc:Choice>
              <mc:Fallback>
                <p:oleObj name="Equation" r:id="rId8" imgW="3213100" imgH="54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5229225"/>
                        <a:ext cx="4049712" cy="8540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9998" name="Text Box 14"/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chemeClr val="bg1"/>
                </a:solidFill>
              </a:rPr>
              <a:t>Согласно представлениям Гюйгенса-Френеля-</a:t>
            </a:r>
            <a:r>
              <a:rPr lang="ru-RU" altLang="ru-RU" sz="2400" b="1" dirty="0" err="1">
                <a:solidFill>
                  <a:schemeClr val="bg1"/>
                </a:solidFill>
              </a:rPr>
              <a:t>Аббе</a:t>
            </a:r>
            <a:r>
              <a:rPr lang="ru-RU" altLang="ru-RU" sz="2400" b="1" dirty="0">
                <a:solidFill>
                  <a:schemeClr val="bg1"/>
                </a:solidFill>
              </a:rPr>
              <a:t> </a:t>
            </a:r>
          </a:p>
          <a:p>
            <a:pPr algn="ctr" eaLnBrk="1" hangingPunct="1"/>
            <a:r>
              <a:rPr lang="ru-RU" altLang="ru-RU" sz="2400" b="1" dirty="0">
                <a:solidFill>
                  <a:schemeClr val="bg1"/>
                </a:solidFill>
              </a:rPr>
              <a:t>обычная линза при формировании изображения </a:t>
            </a:r>
          </a:p>
          <a:p>
            <a:pPr algn="ctr" eaLnBrk="1" hangingPunct="1"/>
            <a:r>
              <a:rPr lang="ru-RU" altLang="ru-RU" sz="2400" b="1" dirty="0">
                <a:solidFill>
                  <a:schemeClr val="bg1"/>
                </a:solidFill>
              </a:rPr>
              <a:t>производит двойное Фурье преобразование </a:t>
            </a:r>
          </a:p>
          <a:p>
            <a:pPr algn="ctr" eaLnBrk="1" hangingPunct="1"/>
            <a:r>
              <a:rPr lang="ru-RU" altLang="ru-RU" sz="2400" b="1" dirty="0">
                <a:solidFill>
                  <a:schemeClr val="bg1"/>
                </a:solidFill>
              </a:rPr>
              <a:t>т.е. является дифракционным прибором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7380288" y="1916113"/>
            <a:ext cx="1143000" cy="641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Функция </a:t>
            </a:r>
          </a:p>
          <a:p>
            <a:pPr eaLnBrk="1" hangingPunct="1"/>
            <a:r>
              <a:rPr lang="ru-RU" altLang="ru-RU"/>
              <a:t>объекта</a:t>
            </a: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5003800" y="2997200"/>
            <a:ext cx="382905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Фурье-образ функции объекта</a:t>
            </a:r>
            <a:r>
              <a:rPr lang="en-US" altLang="ru-RU"/>
              <a:t> f(x)</a:t>
            </a:r>
            <a:endParaRPr lang="ru-RU" altLang="ru-RU"/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5364163" y="4797425"/>
            <a:ext cx="2941637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Изображение объекта </a:t>
            </a:r>
            <a:r>
              <a:rPr lang="en-US" altLang="ru-RU"/>
              <a:t>f(x)</a:t>
            </a:r>
            <a:endParaRPr lang="ru-RU" altLang="ru-RU"/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5580063" y="6165850"/>
            <a:ext cx="207327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Плоскость Гаусса</a:t>
            </a:r>
          </a:p>
        </p:txBody>
      </p:sp>
      <p:pic>
        <p:nvPicPr>
          <p:cNvPr id="308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1713"/>
            <a:ext cx="4772025" cy="389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3" name="Line 9"/>
          <p:cNvSpPr>
            <a:spLocks noChangeShapeType="1"/>
          </p:cNvSpPr>
          <p:nvPr/>
        </p:nvSpPr>
        <p:spPr bwMode="auto">
          <a:xfrm flipV="1">
            <a:off x="3635375" y="2205038"/>
            <a:ext cx="2232025" cy="863600"/>
          </a:xfrm>
          <a:prstGeom prst="line">
            <a:avLst/>
          </a:prstGeom>
          <a:noFill/>
          <a:ln w="76200" cmpd="tri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9997" name="Line 13"/>
          <p:cNvSpPr>
            <a:spLocks noChangeShapeType="1"/>
          </p:cNvSpPr>
          <p:nvPr/>
        </p:nvSpPr>
        <p:spPr bwMode="auto">
          <a:xfrm flipV="1">
            <a:off x="4140200" y="4292600"/>
            <a:ext cx="1152525" cy="144463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9994" name="Line 10"/>
          <p:cNvSpPr>
            <a:spLocks noChangeShapeType="1"/>
          </p:cNvSpPr>
          <p:nvPr/>
        </p:nvSpPr>
        <p:spPr bwMode="auto">
          <a:xfrm>
            <a:off x="2627313" y="5300663"/>
            <a:ext cx="2305050" cy="431800"/>
          </a:xfrm>
          <a:prstGeom prst="line">
            <a:avLst/>
          </a:prstGeom>
          <a:noFill/>
          <a:ln w="76200" cmpd="tri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Овал 1"/>
          <p:cNvSpPr/>
          <p:nvPr/>
        </p:nvSpPr>
        <p:spPr>
          <a:xfrm flipV="1">
            <a:off x="2352675" y="3789363"/>
            <a:ext cx="1393825" cy="2873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05FB62B-13F5-437A-95EB-463A9FF78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113"/>
            <a:ext cx="9144000" cy="15696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ФОРМИРОВАНИЕ ИЗОБРАЖЕНИЯ </a:t>
            </a:r>
            <a:endParaRPr lang="en-US" altLang="ru-RU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В ОПТИЧЕСКОЙ СИСТЕМЕ</a:t>
            </a:r>
            <a:r>
              <a:rPr lang="en-US" altLang="ru-RU" b="1" dirty="0">
                <a:solidFill>
                  <a:srgbClr val="0000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/>
              <a:t>ИНТЕРПРЕТАЦИЯ АББЕ </a:t>
            </a:r>
            <a:r>
              <a:rPr lang="ru-RU" b="1" dirty="0"/>
              <a:t>(1873 г.)</a:t>
            </a:r>
            <a:r>
              <a:rPr lang="ru-RU" altLang="ru-RU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277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98" grpId="0" animBg="1"/>
      <p:bldP spid="1035" grpId="0" animBg="1"/>
      <p:bldP spid="1036" grpId="0" animBg="1"/>
      <p:bldP spid="1037" grpId="0" animBg="1"/>
      <p:bldP spid="1038" grpId="0" animBg="1"/>
      <p:bldP spid="169993" grpId="0" animBg="1"/>
      <p:bldP spid="169997" grpId="0" animBg="1"/>
      <p:bldP spid="169994" grpId="0" animBg="1"/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ig 15">
            <a:extLst>
              <a:ext uri="{FF2B5EF4-FFF2-40B4-BE49-F238E27FC236}">
                <a16:creationId xmlns:a16="http://schemas.microsoft.com/office/drawing/2014/main" id="{17363B9E-FF2B-4EB9-B5CC-860C16236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4913"/>
            <a:ext cx="3708400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3F9278-A042-47A3-B674-4B2D56871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50" y="4652963"/>
            <a:ext cx="5311775" cy="831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Типичное изображение со сферической аберрацией</a:t>
            </a:r>
            <a:endParaRPr lang="ru-RU" altLang="ru-RU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5086B6-D35C-4868-A2EB-F29C24F2D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66225" cy="10779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</a:rPr>
              <a:t>СХЕМА ОБРАЗОВАНИЯ СФЕРИЧЕСКОЙ АБЕРРАЦИИ </a:t>
            </a:r>
            <a:endParaRPr lang="ru-RU" altLang="ru-RU"/>
          </a:p>
        </p:txBody>
      </p:sp>
      <p:pic>
        <p:nvPicPr>
          <p:cNvPr id="32774" name="Picture 6">
            <a:extLst>
              <a:ext uri="{FF2B5EF4-FFF2-40B4-BE49-F238E27FC236}">
                <a16:creationId xmlns:a16="http://schemas.microsoft.com/office/drawing/2014/main" id="{8ED97535-1AFB-4B47-A141-7A8066FF7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082675"/>
            <a:ext cx="91440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07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>
            <a:extLst>
              <a:ext uri="{FF2B5EF4-FFF2-40B4-BE49-F238E27FC236}">
                <a16:creationId xmlns:a16="http://schemas.microsoft.com/office/drawing/2014/main" id="{1BC72518-1FC6-459A-BD87-394E5D0DC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0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87" name="Rectangle 6">
            <a:extLst>
              <a:ext uri="{FF2B5EF4-FFF2-40B4-BE49-F238E27FC236}">
                <a16:creationId xmlns:a16="http://schemas.microsoft.com/office/drawing/2014/main" id="{0EDC4625-DEB7-4453-B5AF-104C3ECA5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88" name="Rectangle 8">
            <a:extLst>
              <a:ext uri="{FF2B5EF4-FFF2-40B4-BE49-F238E27FC236}">
                <a16:creationId xmlns:a16="http://schemas.microsoft.com/office/drawing/2014/main" id="{1F493DF8-48EF-47DA-A56F-E6C2F5DEC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0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89" name="Rectangle 9">
            <a:extLst>
              <a:ext uri="{FF2B5EF4-FFF2-40B4-BE49-F238E27FC236}">
                <a16:creationId xmlns:a16="http://schemas.microsoft.com/office/drawing/2014/main" id="{E9B30708-5D3E-432E-BA7B-E93E432B8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0" name="Rectangle 11">
            <a:extLst>
              <a:ext uri="{FF2B5EF4-FFF2-40B4-BE49-F238E27FC236}">
                <a16:creationId xmlns:a16="http://schemas.microsoft.com/office/drawing/2014/main" id="{9CAAC0E7-8314-4410-BFB8-C47D120A1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0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1" name="Rectangle 12">
            <a:extLst>
              <a:ext uri="{FF2B5EF4-FFF2-40B4-BE49-F238E27FC236}">
                <a16:creationId xmlns:a16="http://schemas.microsoft.com/office/drawing/2014/main" id="{BDCBA272-2A07-4DAF-98F0-31C797DDA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2" name="Rectangle 14">
            <a:extLst>
              <a:ext uri="{FF2B5EF4-FFF2-40B4-BE49-F238E27FC236}">
                <a16:creationId xmlns:a16="http://schemas.microsoft.com/office/drawing/2014/main" id="{DB976195-CC64-408A-879C-60182C9AF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0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3" name="Rectangle 15">
            <a:extLst>
              <a:ext uri="{FF2B5EF4-FFF2-40B4-BE49-F238E27FC236}">
                <a16:creationId xmlns:a16="http://schemas.microsoft.com/office/drawing/2014/main" id="{43CBB704-E15D-4EFF-8033-BE4B42675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4" name="Rectangle 17">
            <a:extLst>
              <a:ext uri="{FF2B5EF4-FFF2-40B4-BE49-F238E27FC236}">
                <a16:creationId xmlns:a16="http://schemas.microsoft.com/office/drawing/2014/main" id="{F805B15B-6F71-490A-AE7E-7A82DCA0E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0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5" name="Rectangle 18">
            <a:extLst>
              <a:ext uri="{FF2B5EF4-FFF2-40B4-BE49-F238E27FC236}">
                <a16:creationId xmlns:a16="http://schemas.microsoft.com/office/drawing/2014/main" id="{64C228E5-1DFB-4D59-915A-3A467B52B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6" name="Rectangle 20">
            <a:extLst>
              <a:ext uri="{FF2B5EF4-FFF2-40B4-BE49-F238E27FC236}">
                <a16:creationId xmlns:a16="http://schemas.microsoft.com/office/drawing/2014/main" id="{F93292D5-D0E9-40D8-85EC-E1602F6F5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0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7" name="Rectangle 21">
            <a:extLst>
              <a:ext uri="{FF2B5EF4-FFF2-40B4-BE49-F238E27FC236}">
                <a16:creationId xmlns:a16="http://schemas.microsoft.com/office/drawing/2014/main" id="{0DDB2821-B0AA-4230-9C9A-3AEB12077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8" name="Rectangle 23">
            <a:extLst>
              <a:ext uri="{FF2B5EF4-FFF2-40B4-BE49-F238E27FC236}">
                <a16:creationId xmlns:a16="http://schemas.microsoft.com/office/drawing/2014/main" id="{F5FEE35A-0C0F-4A6C-BC05-AA87B3C6A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0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99" name="Rectangle 24">
            <a:extLst>
              <a:ext uri="{FF2B5EF4-FFF2-40B4-BE49-F238E27FC236}">
                <a16:creationId xmlns:a16="http://schemas.microsoft.com/office/drawing/2014/main" id="{B59E0B29-FAC0-4102-97FB-336F1D608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400" name="Rectangle 26">
            <a:extLst>
              <a:ext uri="{FF2B5EF4-FFF2-40B4-BE49-F238E27FC236}">
                <a16:creationId xmlns:a16="http://schemas.microsoft.com/office/drawing/2014/main" id="{AFE36850-C311-4703-B824-A465A054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0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401" name="Rectangle 27">
            <a:extLst>
              <a:ext uri="{FF2B5EF4-FFF2-40B4-BE49-F238E27FC236}">
                <a16:creationId xmlns:a16="http://schemas.microsoft.com/office/drawing/2014/main" id="{DE9C9DD1-135D-43C2-A92C-90ACE19E8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402" name="Rectangle 29">
            <a:extLst>
              <a:ext uri="{FF2B5EF4-FFF2-40B4-BE49-F238E27FC236}">
                <a16:creationId xmlns:a16="http://schemas.microsoft.com/office/drawing/2014/main" id="{969BE540-E2E4-41AD-989B-79911F436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0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403" name="Rectangle 30">
            <a:extLst>
              <a:ext uri="{FF2B5EF4-FFF2-40B4-BE49-F238E27FC236}">
                <a16:creationId xmlns:a16="http://schemas.microsoft.com/office/drawing/2014/main" id="{65C8F272-F00F-4F01-8A27-9E69CE545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404" name="Rectangle 32">
            <a:extLst>
              <a:ext uri="{FF2B5EF4-FFF2-40B4-BE49-F238E27FC236}">
                <a16:creationId xmlns:a16="http://schemas.microsoft.com/office/drawing/2014/main" id="{1D2433BE-8FF5-463C-848F-F682CAA3A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0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405" name="Rectangle 33">
            <a:extLst>
              <a:ext uri="{FF2B5EF4-FFF2-40B4-BE49-F238E27FC236}">
                <a16:creationId xmlns:a16="http://schemas.microsoft.com/office/drawing/2014/main" id="{5B8B59E7-0D84-4EB0-AA75-712A41911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7210" name="Group 42">
            <a:extLst>
              <a:ext uri="{FF2B5EF4-FFF2-40B4-BE49-F238E27FC236}">
                <a16:creationId xmlns:a16="http://schemas.microsoft.com/office/drawing/2014/main" id="{B169CB23-1069-4537-B8E7-A1642EC95107}"/>
              </a:ext>
            </a:extLst>
          </p:cNvPr>
          <p:cNvGraphicFramePr>
            <a:graphicFrameLocks noGrp="1"/>
          </p:cNvGraphicFramePr>
          <p:nvPr/>
        </p:nvGraphicFramePr>
        <p:xfrm>
          <a:off x="3481388" y="2909888"/>
          <a:ext cx="2182812" cy="1900237"/>
        </p:xfrm>
        <a:graphic>
          <a:graphicData uri="http://schemas.openxmlformats.org/drawingml/2006/table">
            <a:tbl>
              <a:tblPr/>
              <a:tblGrid>
                <a:gridCol w="2182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02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408" name="Rectangle 43">
            <a:extLst>
              <a:ext uri="{FF2B5EF4-FFF2-40B4-BE49-F238E27FC236}">
                <a16:creationId xmlns:a16="http://schemas.microsoft.com/office/drawing/2014/main" id="{6B446896-6E85-441F-870E-2A11DBBB9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4810125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ru-RU" altLang="ru-RU" sz="1800"/>
            </a:br>
            <a:endParaRPr lang="ru-RU" altLang="ru-RU" sz="1800"/>
          </a:p>
        </p:txBody>
      </p:sp>
      <p:sp>
        <p:nvSpPr>
          <p:cNvPr id="16409" name="Rectangle 53">
            <a:extLst>
              <a:ext uri="{FF2B5EF4-FFF2-40B4-BE49-F238E27FC236}">
                <a16:creationId xmlns:a16="http://schemas.microsoft.com/office/drawing/2014/main" id="{405129AA-8FB6-40C4-8E9C-9DE9243A9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4810125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ru-RU" altLang="ru-RU" sz="1800"/>
            </a:br>
            <a:endParaRPr lang="ru-RU" altLang="ru-RU" sz="1800"/>
          </a:p>
        </p:txBody>
      </p:sp>
      <p:sp>
        <p:nvSpPr>
          <p:cNvPr id="16410" name="Rectangle 63">
            <a:extLst>
              <a:ext uri="{FF2B5EF4-FFF2-40B4-BE49-F238E27FC236}">
                <a16:creationId xmlns:a16="http://schemas.microsoft.com/office/drawing/2014/main" id="{14F2DF3E-0CB6-41B1-AE4E-E9497963F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4810125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ru-RU" altLang="ru-RU" sz="1800"/>
            </a:br>
            <a:endParaRPr lang="ru-RU" altLang="ru-RU" sz="1800"/>
          </a:p>
        </p:txBody>
      </p:sp>
      <p:sp>
        <p:nvSpPr>
          <p:cNvPr id="16411" name="Rectangle 73">
            <a:extLst>
              <a:ext uri="{FF2B5EF4-FFF2-40B4-BE49-F238E27FC236}">
                <a16:creationId xmlns:a16="http://schemas.microsoft.com/office/drawing/2014/main" id="{29295C7C-49FF-400D-B9CB-407BD3D6F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4810125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ru-RU" altLang="ru-RU" sz="1800"/>
            </a:br>
            <a:endParaRPr lang="ru-RU" altLang="ru-RU" sz="1800"/>
          </a:p>
        </p:txBody>
      </p:sp>
      <p:sp>
        <p:nvSpPr>
          <p:cNvPr id="16412" name="Text Box 77">
            <a:extLst>
              <a:ext uri="{FF2B5EF4-FFF2-40B4-BE49-F238E27FC236}">
                <a16:creationId xmlns:a16="http://schemas.microsoft.com/office/drawing/2014/main" id="{DD5F70FE-F901-4F94-8B1F-8BDEBB733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75"/>
            <a:ext cx="9144000" cy="1446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FF"/>
                </a:solidFill>
              </a:rPr>
              <a:t>Основные аберрации (ошибки) оптических систем</a:t>
            </a:r>
          </a:p>
        </p:txBody>
      </p:sp>
      <p:pic>
        <p:nvPicPr>
          <p:cNvPr id="16413" name="Picture 35" descr="D:\2015-2016\MSU 2015-2016\Figs\Аберрации сферическая.tif">
            <a:extLst>
              <a:ext uri="{FF2B5EF4-FFF2-40B4-BE49-F238E27FC236}">
                <a16:creationId xmlns:a16="http://schemas.microsoft.com/office/drawing/2014/main" id="{989CC86A-E486-4BCF-A9B0-2CA627BBC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7500"/>
            <a:ext cx="3668713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4" name="Picture 36" descr="D:\2015-2016\MSU 2015-2016\Figs\Аберрации хроматическая.tif">
            <a:extLst>
              <a:ext uri="{FF2B5EF4-FFF2-40B4-BE49-F238E27FC236}">
                <a16:creationId xmlns:a16="http://schemas.microsoft.com/office/drawing/2014/main" id="{4AC374B6-2FD4-42F3-B399-36B33BC9C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271838"/>
            <a:ext cx="3654425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5" name="Picture 37" descr="D:\2015-2016\MSU 2015-2016\Figs\Аберрации астигматизм.tif">
            <a:extLst>
              <a:ext uri="{FF2B5EF4-FFF2-40B4-BE49-F238E27FC236}">
                <a16:creationId xmlns:a16="http://schemas.microsoft.com/office/drawing/2014/main" id="{BF668E29-2F66-4E81-94E6-E545BAA2B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073650"/>
            <a:ext cx="366871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6" name="TextBox 1">
            <a:extLst>
              <a:ext uri="{FF2B5EF4-FFF2-40B4-BE49-F238E27FC236}">
                <a16:creationId xmlns:a16="http://schemas.microsoft.com/office/drawing/2014/main" id="{47A8EBBC-92D3-4AC0-B464-A66ABC5C6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2112963"/>
            <a:ext cx="5292725" cy="522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сферическая аберрация</a:t>
            </a:r>
            <a:endParaRPr lang="ru-RU" altLang="ru-RU" sz="2800"/>
          </a:p>
        </p:txBody>
      </p:sp>
      <p:sp>
        <p:nvSpPr>
          <p:cNvPr id="16417" name="TextBox 2">
            <a:extLst>
              <a:ext uri="{FF2B5EF4-FFF2-40B4-BE49-F238E27FC236}">
                <a16:creationId xmlns:a16="http://schemas.microsoft.com/office/drawing/2014/main" id="{5CC06174-1DBA-48C5-8C7A-F3D47D943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3840163"/>
            <a:ext cx="5292725" cy="522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хроматическая аберрация</a:t>
            </a:r>
            <a:endParaRPr lang="ru-RU" altLang="ru-RU" sz="2800"/>
          </a:p>
        </p:txBody>
      </p:sp>
      <p:sp>
        <p:nvSpPr>
          <p:cNvPr id="16418" name="TextBox 3">
            <a:extLst>
              <a:ext uri="{FF2B5EF4-FFF2-40B4-BE49-F238E27FC236}">
                <a16:creationId xmlns:a16="http://schemas.microsoft.com/office/drawing/2014/main" id="{83FF2379-B44A-43BB-9AE5-E8ED7012F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627688"/>
            <a:ext cx="5292725" cy="522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астигматизм</a:t>
            </a:r>
            <a:endParaRPr lang="ru-RU" altLang="ru-RU" sz="2800"/>
          </a:p>
        </p:txBody>
      </p:sp>
    </p:spTree>
    <p:extLst>
      <p:ext uri="{BB962C8B-B14F-4D97-AF65-F5344CB8AC3E}">
        <p14:creationId xmlns:p14="http://schemas.microsoft.com/office/powerpoint/2010/main" val="379681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/>
      <p:bldP spid="16388" grpId="0"/>
      <p:bldP spid="16389" grpId="0"/>
      <p:bldP spid="16390" grpId="0"/>
      <p:bldP spid="16391" grpId="0"/>
      <p:bldP spid="16392" grpId="0"/>
      <p:bldP spid="16393" grpId="0"/>
      <p:bldP spid="16394" grpId="0"/>
      <p:bldP spid="16395" grpId="0"/>
      <p:bldP spid="16396" grpId="0"/>
      <p:bldP spid="16397" grpId="0"/>
      <p:bldP spid="16398" grpId="0"/>
      <p:bldP spid="16399" grpId="0"/>
      <p:bldP spid="16400" grpId="0"/>
      <p:bldP spid="16401" grpId="0"/>
      <p:bldP spid="16402" grpId="0"/>
      <p:bldP spid="16403" grpId="0"/>
      <p:bldP spid="16404" grpId="0"/>
      <p:bldP spid="16405" grpId="0"/>
      <p:bldP spid="16408" grpId="0"/>
      <p:bldP spid="16409" grpId="0"/>
      <p:bldP spid="16410" grpId="0"/>
      <p:bldP spid="16411" grpId="0"/>
      <p:bldP spid="16412" grpId="0" animBg="1"/>
      <p:bldP spid="16416" grpId="0" animBg="1"/>
      <p:bldP spid="16417" grpId="0" animBg="1"/>
      <p:bldP spid="164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4" name="Picture 4" descr="f1">
            <a:extLst>
              <a:ext uri="{FF2B5EF4-FFF2-40B4-BE49-F238E27FC236}">
                <a16:creationId xmlns:a16="http://schemas.microsoft.com/office/drawing/2014/main" id="{4DBBA72D-0874-4D1A-A2A6-4ABDB6CA9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736725"/>
            <a:ext cx="31607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5" name="Picture 5" descr="IMG">
            <a:extLst>
              <a:ext uri="{FF2B5EF4-FFF2-40B4-BE49-F238E27FC236}">
                <a16:creationId xmlns:a16="http://schemas.microsoft.com/office/drawing/2014/main" id="{910D5A3F-AFA9-40C6-B154-52A24670C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155700"/>
            <a:ext cx="46831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6" name="Line 6">
            <a:extLst>
              <a:ext uri="{FF2B5EF4-FFF2-40B4-BE49-F238E27FC236}">
                <a16:creationId xmlns:a16="http://schemas.microsoft.com/office/drawing/2014/main" id="{B9D6D417-FC36-4EE7-9D37-0DCF98AB0A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200" y="3465513"/>
            <a:ext cx="15843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01" name="Text Box 7">
            <a:extLst>
              <a:ext uri="{FF2B5EF4-FFF2-40B4-BE49-F238E27FC236}">
                <a16:creationId xmlns:a16="http://schemas.microsoft.com/office/drawing/2014/main" id="{E1337DB4-6AD8-4A56-9158-11975961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3333FF"/>
                </a:solidFill>
              </a:rPr>
              <a:t>ЭКСПЕРИМЕНТ ЛАУЭ.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Открытие дифракции рентгеновских лучей</a:t>
            </a:r>
          </a:p>
        </p:txBody>
      </p:sp>
      <p:sp>
        <p:nvSpPr>
          <p:cNvPr id="230408" name="Line 8">
            <a:extLst>
              <a:ext uri="{FF2B5EF4-FFF2-40B4-BE49-F238E27FC236}">
                <a16:creationId xmlns:a16="http://schemas.microsoft.com/office/drawing/2014/main" id="{FA52FD72-8D43-4180-B46B-DDB995BB524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4425" y="3465513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0409" name="Text Box 9">
            <a:extLst>
              <a:ext uri="{FF2B5EF4-FFF2-40B4-BE49-F238E27FC236}">
                <a16:creationId xmlns:a16="http://schemas.microsoft.com/office/drawing/2014/main" id="{C69761D2-77BB-4AB5-B361-67A9FA510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9950"/>
            <a:ext cx="91440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</a:rPr>
              <a:t>Главная особенность рентгенографии 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</a:rPr>
              <a:t>это неразрушающий метод исследования !!!</a:t>
            </a:r>
          </a:p>
        </p:txBody>
      </p:sp>
      <p:sp>
        <p:nvSpPr>
          <p:cNvPr id="230410" name="Text Box 10">
            <a:extLst>
              <a:ext uri="{FF2B5EF4-FFF2-40B4-BE49-F238E27FC236}">
                <a16:creationId xmlns:a16="http://schemas.microsoft.com/office/drawing/2014/main" id="{F590193A-9120-448B-BE05-79871D9EB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2549525"/>
            <a:ext cx="920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Источник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излучения</a:t>
            </a:r>
          </a:p>
        </p:txBody>
      </p:sp>
      <p:sp>
        <p:nvSpPr>
          <p:cNvPr id="230411" name="Text Box 11">
            <a:extLst>
              <a:ext uri="{FF2B5EF4-FFF2-40B4-BE49-F238E27FC236}">
                <a16:creationId xmlns:a16="http://schemas.microsoft.com/office/drawing/2014/main" id="{0A581EA2-7866-4A35-B2E5-B99F12406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3" y="4186238"/>
            <a:ext cx="14081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Объект</a:t>
            </a:r>
            <a:r>
              <a:rPr lang="en-US" altLang="ru-RU" sz="1200"/>
              <a:t>-</a:t>
            </a:r>
            <a:r>
              <a:rPr lang="ru-RU" altLang="ru-RU" sz="1200"/>
              <a:t>кристалл</a:t>
            </a:r>
          </a:p>
        </p:txBody>
      </p:sp>
      <p:sp>
        <p:nvSpPr>
          <p:cNvPr id="230412" name="Text Box 12">
            <a:extLst>
              <a:ext uri="{FF2B5EF4-FFF2-40B4-BE49-F238E27FC236}">
                <a16:creationId xmlns:a16="http://schemas.microsoft.com/office/drawing/2014/main" id="{6DB032B7-0D58-472A-87F4-3D25EBBAA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525" y="2170113"/>
            <a:ext cx="8302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Детектор</a:t>
            </a:r>
          </a:p>
        </p:txBody>
      </p:sp>
      <p:sp>
        <p:nvSpPr>
          <p:cNvPr id="230413" name="Line 13">
            <a:extLst>
              <a:ext uri="{FF2B5EF4-FFF2-40B4-BE49-F238E27FC236}">
                <a16:creationId xmlns:a16="http://schemas.microsoft.com/office/drawing/2014/main" id="{719F6952-823A-445D-A3D2-D683FC27CC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4200" y="2960688"/>
            <a:ext cx="215900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0414" name="Line 14">
            <a:extLst>
              <a:ext uri="{FF2B5EF4-FFF2-40B4-BE49-F238E27FC236}">
                <a16:creationId xmlns:a16="http://schemas.microsoft.com/office/drawing/2014/main" id="{134E4A69-8EFD-4E54-9696-372FCF4BF0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08163" y="3609975"/>
            <a:ext cx="360362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0415" name="Line 15">
            <a:extLst>
              <a:ext uri="{FF2B5EF4-FFF2-40B4-BE49-F238E27FC236}">
                <a16:creationId xmlns:a16="http://schemas.microsoft.com/office/drawing/2014/main" id="{CF0C8F6D-E695-4F14-865B-47C1D2E9EA1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3350" y="2457450"/>
            <a:ext cx="5762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953128F6-9D59-47DC-8F95-4F2486F919D5}"/>
              </a:ext>
            </a:extLst>
          </p:cNvPr>
          <p:cNvCxnSpPr/>
          <p:nvPr/>
        </p:nvCxnSpPr>
        <p:spPr>
          <a:xfrm>
            <a:off x="1449388" y="2960688"/>
            <a:ext cx="0" cy="433387"/>
          </a:xfrm>
          <a:prstGeom prst="line">
            <a:avLst/>
          </a:prstGeom>
          <a:ln w="762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39F9A321-459A-4A4F-AAA0-FA7886C0F259}"/>
              </a:ext>
            </a:extLst>
          </p:cNvPr>
          <p:cNvCxnSpPr/>
          <p:nvPr/>
        </p:nvCxnSpPr>
        <p:spPr>
          <a:xfrm>
            <a:off x="1449388" y="3536950"/>
            <a:ext cx="0" cy="433388"/>
          </a:xfrm>
          <a:prstGeom prst="line">
            <a:avLst/>
          </a:prstGeom>
          <a:ln w="762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0" name="TextBox 16">
            <a:extLst>
              <a:ext uri="{FF2B5EF4-FFF2-40B4-BE49-F238E27FC236}">
                <a16:creationId xmlns:a16="http://schemas.microsoft.com/office/drawing/2014/main" id="{3A6DA5F6-333D-4B85-B7D9-BAAB6021A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388" y="2528888"/>
            <a:ext cx="10477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Коллиматор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0652FB24-F348-4D8D-BFB3-C9775B4A678D}"/>
              </a:ext>
            </a:extLst>
          </p:cNvPr>
          <p:cNvCxnSpPr>
            <a:stCxn id="11280" idx="2"/>
          </p:cNvCxnSpPr>
          <p:nvPr/>
        </p:nvCxnSpPr>
        <p:spPr>
          <a:xfrm flipH="1">
            <a:off x="1520825" y="2806700"/>
            <a:ext cx="452438" cy="3714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  <p:bldP spid="230409" grpId="0" animBg="1"/>
      <p:bldP spid="230410" grpId="0"/>
      <p:bldP spid="230411" grpId="0"/>
      <p:bldP spid="230412" grpId="0"/>
      <p:bldP spid="1128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57DFA8-BB51-4B80-BA3B-83E8DA6CF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4772"/>
            <a:ext cx="5436096" cy="4432704"/>
          </a:xfrm>
          <a:prstGeom prst="rect">
            <a:avLst/>
          </a:prstGeom>
        </p:spPr>
      </p:pic>
      <p:pic>
        <p:nvPicPr>
          <p:cNvPr id="4" name="Picture 27" descr="Картинки по запросу">
            <a:hlinkClick r:id="rId3"/>
            <a:extLst>
              <a:ext uri="{FF2B5EF4-FFF2-40B4-BE49-F238E27FC236}">
                <a16:creationId xmlns:a16="http://schemas.microsoft.com/office/drawing/2014/main" id="{3AB714E7-FEBB-4F10-AF39-91DFEAA77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2474186"/>
            <a:ext cx="3522662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14CE98-7CA5-45B0-AE42-44F19F26E5B7}"/>
              </a:ext>
            </a:extLst>
          </p:cNvPr>
          <p:cNvSpPr txBox="1"/>
          <p:nvPr/>
        </p:nvSpPr>
        <p:spPr>
          <a:xfrm>
            <a:off x="0" y="236884"/>
            <a:ext cx="9144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Правило левой руки</a:t>
            </a:r>
          </a:p>
        </p:txBody>
      </p:sp>
    </p:spTree>
    <p:extLst>
      <p:ext uri="{BB962C8B-B14F-4D97-AF65-F5344CB8AC3E}">
        <p14:creationId xmlns:p14="http://schemas.microsoft.com/office/powerpoint/2010/main" val="343389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091477-9EFF-405F-A984-FC5E10511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38"/>
            <a:ext cx="9144000" cy="15700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</a:rPr>
              <a:t>Движение заряженныйхчастиц в неоднородном магнитном поле носит сложный характер.  Специальным образом сконструированное неоднородное магнитное поле может фокусировать движущиеся заряженные частици. </a:t>
            </a:r>
          </a:p>
        </p:txBody>
      </p:sp>
      <p:pic>
        <p:nvPicPr>
          <p:cNvPr id="3" name="Picture 4" descr="Fig 113 a">
            <a:extLst>
              <a:ext uri="{FF2B5EF4-FFF2-40B4-BE49-F238E27FC236}">
                <a16:creationId xmlns:a16="http://schemas.microsoft.com/office/drawing/2014/main" id="{B4837DC5-DDC0-4140-8354-AC32DE4D4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07021"/>
            <a:ext cx="7704211" cy="207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pindle">
            <a:extLst>
              <a:ext uri="{FF2B5EF4-FFF2-40B4-BE49-F238E27FC236}">
                <a16:creationId xmlns:a16="http://schemas.microsoft.com/office/drawing/2014/main" id="{9E86ED8B-7E89-4A77-B05F-C4CBD86AB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92" y="3710459"/>
            <a:ext cx="5760615" cy="206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AD662051-7E63-4A92-8996-773DB26E6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5834062"/>
            <a:ext cx="9144000" cy="1016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FF"/>
                </a:solidFill>
              </a:rPr>
              <a:t>(а)-фокусирующее действие магнитного поля на движущийся электрон;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FF"/>
                </a:solidFill>
              </a:rPr>
              <a:t>(б)-аксиальное изображение рисунка (а) демонстрирующее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FF"/>
                </a:solidFill>
              </a:rPr>
              <a:t>одновременное действие вращения и фокусировки магнитным полем.</a:t>
            </a:r>
          </a:p>
        </p:txBody>
      </p:sp>
    </p:spTree>
    <p:extLst>
      <p:ext uri="{BB962C8B-B14F-4D97-AF65-F5344CB8AC3E}">
        <p14:creationId xmlns:p14="http://schemas.microsoft.com/office/powerpoint/2010/main" val="26738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G:\Магнитный соленоид.tif">
            <a:extLst>
              <a:ext uri="{FF2B5EF4-FFF2-40B4-BE49-F238E27FC236}">
                <a16:creationId xmlns:a16="http://schemas.microsoft.com/office/drawing/2014/main" id="{F5823208-1D68-4FBF-AD50-8E4EE9024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88" y="1785886"/>
            <a:ext cx="3149498" cy="212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 descr="G:\Соленоид с зазором.tif">
            <a:extLst>
              <a:ext uri="{FF2B5EF4-FFF2-40B4-BE49-F238E27FC236}">
                <a16:creationId xmlns:a16="http://schemas.microsoft.com/office/drawing/2014/main" id="{228CEE44-3854-4D8E-B1A0-77EB2A1DC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85886"/>
            <a:ext cx="3264938" cy="212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G:\Магнитные линзы 2.tif">
            <a:extLst>
              <a:ext uri="{FF2B5EF4-FFF2-40B4-BE49-F238E27FC236}">
                <a16:creationId xmlns:a16="http://schemas.microsoft.com/office/drawing/2014/main" id="{FDA15857-75F1-484D-AC18-21EBAEAA0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132" y="4133668"/>
            <a:ext cx="3167735" cy="2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4">
            <a:extLst>
              <a:ext uri="{FF2B5EF4-FFF2-40B4-BE49-F238E27FC236}">
                <a16:creationId xmlns:a16="http://schemas.microsoft.com/office/drawing/2014/main" id="{AC197061-2F1B-4435-8E0A-466EFB206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009" y="0"/>
            <a:ext cx="9144000" cy="14462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dirty="0">
                <a:solidFill>
                  <a:srgbClr val="0000FF"/>
                </a:solidFill>
              </a:rPr>
              <a:t>Схемы простейших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dirty="0">
                <a:solidFill>
                  <a:srgbClr val="0000FF"/>
                </a:solidFill>
              </a:rPr>
              <a:t>магнитных линз</a:t>
            </a:r>
          </a:p>
        </p:txBody>
      </p:sp>
    </p:spTree>
    <p:extLst>
      <p:ext uri="{BB962C8B-B14F-4D97-AF65-F5344CB8AC3E}">
        <p14:creationId xmlns:p14="http://schemas.microsoft.com/office/powerpoint/2010/main" val="222328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E:\Educations\MSU\2019-2020\Рисунки к лекциям\Схема ЭМс.tif">
            <a:extLst>
              <a:ext uri="{FF2B5EF4-FFF2-40B4-BE49-F238E27FC236}">
                <a16:creationId xmlns:a16="http://schemas.microsoft.com/office/drawing/2014/main" id="{85FAE709-C5B7-418B-80A1-436CF4B2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764704"/>
            <a:ext cx="544830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306300-55F0-443F-B419-216CDED2D03A}"/>
              </a:ext>
            </a:extLst>
          </p:cNvPr>
          <p:cNvSpPr txBox="1"/>
          <p:nvPr/>
        </p:nvSpPr>
        <p:spPr>
          <a:xfrm>
            <a:off x="-7464" y="0"/>
            <a:ext cx="9151463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00CC"/>
                </a:solidFill>
              </a:rPr>
              <a:t>Схема электронного микроскопа</a:t>
            </a:r>
          </a:p>
        </p:txBody>
      </p:sp>
    </p:spTree>
    <p:extLst>
      <p:ext uri="{BB962C8B-B14F-4D97-AF65-F5344CB8AC3E}">
        <p14:creationId xmlns:p14="http://schemas.microsoft.com/office/powerpoint/2010/main" val="355124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TEM-1">
            <a:extLst>
              <a:ext uri="{FF2B5EF4-FFF2-40B4-BE49-F238E27FC236}">
                <a16:creationId xmlns:a16="http://schemas.microsoft.com/office/drawing/2014/main" id="{377847BA-EC62-47D9-9B78-F91AE2870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628775"/>
            <a:ext cx="913923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 Box 5">
            <a:extLst>
              <a:ext uri="{FF2B5EF4-FFF2-40B4-BE49-F238E27FC236}">
                <a16:creationId xmlns:a16="http://schemas.microsoft.com/office/drawing/2014/main" id="{5D0F0950-D6BE-424C-83B9-5EEEC5134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0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Одна из первых действующих моделей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электронного микроскопа (1933)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TEM ИБАКУ.tif">
            <a:extLst>
              <a:ext uri="{FF2B5EF4-FFF2-40B4-BE49-F238E27FC236}">
                <a16:creationId xmlns:a16="http://schemas.microsoft.com/office/drawing/2014/main" id="{8BDE582F-2A3A-4130-B6F0-DE1351846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47863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E:\ED.tif">
            <a:extLst>
              <a:ext uri="{FF2B5EF4-FFF2-40B4-BE49-F238E27FC236}">
                <a16:creationId xmlns:a16="http://schemas.microsoft.com/office/drawing/2014/main" id="{B94F6C89-64BD-43B4-9B40-5E5FA4F1D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500063"/>
            <a:ext cx="41433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3">
            <a:extLst>
              <a:ext uri="{FF2B5EF4-FFF2-40B4-BE49-F238E27FC236}">
                <a16:creationId xmlns:a16="http://schemas.microsoft.com/office/drawing/2014/main" id="{F024AE35-9007-402E-9968-A57BEEC1A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6250"/>
            <a:ext cx="4786313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solidFill>
                  <a:srgbClr val="3333FF"/>
                </a:solidFill>
              </a:rPr>
              <a:t>TEM изображение двойников в кристаллах YBa</a:t>
            </a:r>
            <a:r>
              <a:rPr lang="ru-RU" altLang="ru-RU" sz="1800" i="1" baseline="-25000">
                <a:solidFill>
                  <a:srgbClr val="3333FF"/>
                </a:solidFill>
              </a:rPr>
              <a:t>2</a:t>
            </a:r>
            <a:r>
              <a:rPr lang="ru-RU" altLang="ru-RU" sz="1800" i="1">
                <a:solidFill>
                  <a:srgbClr val="3333FF"/>
                </a:solidFill>
              </a:rPr>
              <a:t>Cu</a:t>
            </a:r>
            <a:r>
              <a:rPr lang="ru-RU" altLang="ru-RU" sz="1800" i="1" baseline="-25000">
                <a:solidFill>
                  <a:srgbClr val="3333FF"/>
                </a:solidFill>
              </a:rPr>
              <a:t>3</a:t>
            </a:r>
            <a:r>
              <a:rPr lang="ru-RU" altLang="ru-RU" sz="1800" i="1">
                <a:solidFill>
                  <a:srgbClr val="3333FF"/>
                </a:solidFill>
              </a:rPr>
              <a:t>O</a:t>
            </a:r>
            <a:r>
              <a:rPr lang="ru-RU" altLang="ru-RU" sz="1800" i="1" baseline="-25000">
                <a:solidFill>
                  <a:srgbClr val="3333FF"/>
                </a:solidFill>
              </a:rPr>
              <a:t>7</a:t>
            </a:r>
            <a:r>
              <a:rPr lang="en-US" altLang="ru-RU" sz="1800" i="1" baseline="-25000">
                <a:solidFill>
                  <a:srgbClr val="3333FF"/>
                </a:solidFill>
              </a:rPr>
              <a:t> </a:t>
            </a:r>
            <a:r>
              <a:rPr lang="ru-RU" altLang="ru-RU" sz="1800" i="1">
                <a:solidFill>
                  <a:srgbClr val="3333FF"/>
                </a:solidFill>
              </a:rPr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solidFill>
                  <a:srgbClr val="3333FF"/>
                </a:solidFill>
              </a:rPr>
              <a:t>На изображении видны  серии взаимно перпендикулярных линий. Это двойники, что подтверждается электронограммой.  </a:t>
            </a:r>
            <a:endParaRPr lang="ru-RU" altLang="ru-RU" sz="1800"/>
          </a:p>
        </p:txBody>
      </p:sp>
      <p:sp>
        <p:nvSpPr>
          <p:cNvPr id="30725" name="TextBox 5">
            <a:extLst>
              <a:ext uri="{FF2B5EF4-FFF2-40B4-BE49-F238E27FC236}">
                <a16:creationId xmlns:a16="http://schemas.microsoft.com/office/drawing/2014/main" id="{DB48F860-D5E2-4B8A-85D9-9DB31D5AB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4424363"/>
            <a:ext cx="4143375" cy="1477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solidFill>
                  <a:srgbClr val="3333FF"/>
                </a:solidFill>
              </a:rPr>
              <a:t>Электронограмма</a:t>
            </a:r>
            <a:r>
              <a:rPr lang="en-US" altLang="ru-RU" sz="1800" i="1">
                <a:solidFill>
                  <a:srgbClr val="3333FF"/>
                </a:solidFill>
              </a:rPr>
              <a:t> </a:t>
            </a:r>
            <a:r>
              <a:rPr lang="ru-RU" altLang="ru-RU" sz="1800" i="1">
                <a:solidFill>
                  <a:srgbClr val="3333FF"/>
                </a:solidFill>
              </a:rPr>
              <a:t>кристалла YBa</a:t>
            </a:r>
            <a:r>
              <a:rPr lang="ru-RU" altLang="ru-RU" sz="1800" i="1" baseline="-25000">
                <a:solidFill>
                  <a:srgbClr val="3333FF"/>
                </a:solidFill>
              </a:rPr>
              <a:t>2</a:t>
            </a:r>
            <a:r>
              <a:rPr lang="ru-RU" altLang="ru-RU" sz="1800" i="1">
                <a:solidFill>
                  <a:srgbClr val="3333FF"/>
                </a:solidFill>
              </a:rPr>
              <a:t>Cu</a:t>
            </a:r>
            <a:r>
              <a:rPr lang="ru-RU" altLang="ru-RU" sz="1800" i="1" baseline="-25000">
                <a:solidFill>
                  <a:srgbClr val="3333FF"/>
                </a:solidFill>
              </a:rPr>
              <a:t>3</a:t>
            </a:r>
            <a:r>
              <a:rPr lang="ru-RU" altLang="ru-RU" sz="1800" i="1">
                <a:solidFill>
                  <a:srgbClr val="3333FF"/>
                </a:solidFill>
              </a:rPr>
              <a:t>O</a:t>
            </a:r>
            <a:r>
              <a:rPr lang="ru-RU" altLang="ru-RU" sz="1800" i="1" baseline="-25000">
                <a:solidFill>
                  <a:srgbClr val="3333FF"/>
                </a:solidFill>
              </a:rPr>
              <a:t>7</a:t>
            </a:r>
            <a:r>
              <a:rPr lang="ru-RU" altLang="ru-RU" sz="1800" i="1">
                <a:solidFill>
                  <a:srgbClr val="3333FF"/>
                </a:solidFill>
              </a:rPr>
              <a:t>. На дальних рефлексах хорошо видно расщепление пятен, что указывает на наличие двойников. </a:t>
            </a: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230745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  <p:bldP spid="3072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048">
            <a:extLst>
              <a:ext uri="{FF2B5EF4-FFF2-40B4-BE49-F238E27FC236}">
                <a16:creationId xmlns:a16="http://schemas.microsoft.com/office/drawing/2014/main" id="{339B7DED-8916-442C-97E9-E7A48DDB1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4497388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6">
            <a:extLst>
              <a:ext uri="{FF2B5EF4-FFF2-40B4-BE49-F238E27FC236}">
                <a16:creationId xmlns:a16="http://schemas.microsoft.com/office/drawing/2014/main" id="{765757AC-F723-4544-A473-58A81AAA6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1525" y="2435225"/>
            <a:ext cx="2014538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0000FF"/>
                </a:solidFill>
              </a:rPr>
              <a:t>JEOL-100CX</a:t>
            </a:r>
            <a:endParaRPr lang="ru-RU" altLang="ru-RU" sz="2400" b="1">
              <a:solidFill>
                <a:srgbClr val="0000FF"/>
              </a:solidFill>
            </a:endParaRPr>
          </a:p>
        </p:txBody>
      </p:sp>
      <p:sp>
        <p:nvSpPr>
          <p:cNvPr id="46084" name="Text Box 7">
            <a:extLst>
              <a:ext uri="{FF2B5EF4-FFF2-40B4-BE49-F238E27FC236}">
                <a16:creationId xmlns:a16="http://schemas.microsoft.com/office/drawing/2014/main" id="{AE19EC3B-D2DE-4F8A-B2BB-96FA7EFBB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3788" y="3890963"/>
            <a:ext cx="1368425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ИФТТ РАН</a:t>
            </a:r>
          </a:p>
        </p:txBody>
      </p:sp>
      <p:sp>
        <p:nvSpPr>
          <p:cNvPr id="46085" name="Text Box 8">
            <a:extLst>
              <a:ext uri="{FF2B5EF4-FFF2-40B4-BE49-F238E27FC236}">
                <a16:creationId xmlns:a16="http://schemas.microsoft.com/office/drawing/2014/main" id="{E0C4D125-B688-4134-A193-ED4D451C8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801688"/>
            <a:ext cx="4572000" cy="1385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Современный электронный микроскоп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фирмы </a:t>
            </a:r>
            <a:r>
              <a:rPr lang="en-US" altLang="ru-RU" sz="2800" b="1">
                <a:solidFill>
                  <a:srgbClr val="0000FF"/>
                </a:solidFill>
              </a:rPr>
              <a:t>JEOL (</a:t>
            </a:r>
            <a:r>
              <a:rPr lang="ru-RU" altLang="ru-RU" sz="2800" b="1">
                <a:solidFill>
                  <a:srgbClr val="0000FF"/>
                </a:solidFill>
              </a:rPr>
              <a:t>Япония)</a:t>
            </a:r>
          </a:p>
        </p:txBody>
      </p:sp>
      <p:sp>
        <p:nvSpPr>
          <p:cNvPr id="46086" name="Text Box 9">
            <a:extLst>
              <a:ext uri="{FF2B5EF4-FFF2-40B4-BE49-F238E27FC236}">
                <a16:creationId xmlns:a16="http://schemas.microsoft.com/office/drawing/2014/main" id="{5141EEAE-89C1-4095-B80C-F4F94E69B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163" y="3200400"/>
            <a:ext cx="4257675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</a:rPr>
              <a:t>Рабочее напряжение 100 </a:t>
            </a:r>
            <a:r>
              <a:rPr lang="en-US" altLang="ru-RU" sz="2400">
                <a:solidFill>
                  <a:srgbClr val="0000FF"/>
                </a:solidFill>
              </a:rPr>
              <a:t>kV</a:t>
            </a:r>
            <a:endParaRPr lang="ru-RU" altLang="ru-RU" sz="2400">
              <a:solidFill>
                <a:srgbClr val="0000FF"/>
              </a:solidFill>
            </a:endParaRPr>
          </a:p>
        </p:txBody>
      </p:sp>
      <p:pic>
        <p:nvPicPr>
          <p:cNvPr id="7" name="Picture 4" descr="TEM-1">
            <a:extLst>
              <a:ext uri="{FF2B5EF4-FFF2-40B4-BE49-F238E27FC236}">
                <a16:creationId xmlns:a16="http://schemas.microsoft.com/office/drawing/2014/main" id="{512E4932-29D0-4ADE-9FFC-7C728DEE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4581525"/>
            <a:ext cx="32956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57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animBg="1"/>
      <p:bldP spid="46084" grpId="0" animBg="1"/>
      <p:bldP spid="46085" grpId="0" animBg="1"/>
      <p:bldP spid="4608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4" descr="ign3">
            <a:extLst>
              <a:ext uri="{FF2B5EF4-FFF2-40B4-BE49-F238E27FC236}">
                <a16:creationId xmlns:a16="http://schemas.microsoft.com/office/drawing/2014/main" id="{6680C62E-8070-43D3-93B5-D453D1F6F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0"/>
            <a:ext cx="9036496" cy="678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ext Box 5">
            <a:extLst>
              <a:ext uri="{FF2B5EF4-FFF2-40B4-BE49-F238E27FC236}">
                <a16:creationId xmlns:a16="http://schemas.microsoft.com/office/drawing/2014/main" id="{083E9AA1-E9CF-45E7-B593-01148D2C7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1773238"/>
            <a:ext cx="1760538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0000FF"/>
                </a:solidFill>
              </a:rPr>
              <a:t>JEOL-4000</a:t>
            </a:r>
            <a:endParaRPr lang="ru-RU" altLang="ru-RU" sz="2400" b="1">
              <a:solidFill>
                <a:srgbClr val="0000FF"/>
              </a:solidFill>
            </a:endParaRPr>
          </a:p>
        </p:txBody>
      </p:sp>
      <p:sp>
        <p:nvSpPr>
          <p:cNvPr id="130052" name="Text Box 6">
            <a:extLst>
              <a:ext uri="{FF2B5EF4-FFF2-40B4-BE49-F238E27FC236}">
                <a16:creationId xmlns:a16="http://schemas.microsoft.com/office/drawing/2014/main" id="{936A3239-842F-4FC1-8FF9-7DE1D4BC5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2492375"/>
            <a:ext cx="1370013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ИФТТ РАН</a:t>
            </a:r>
          </a:p>
        </p:txBody>
      </p:sp>
      <p:sp>
        <p:nvSpPr>
          <p:cNvPr id="130053" name="Text Box 7">
            <a:extLst>
              <a:ext uri="{FF2B5EF4-FFF2-40B4-BE49-F238E27FC236}">
                <a16:creationId xmlns:a16="http://schemas.microsoft.com/office/drawing/2014/main" id="{C06C0675-D232-446E-90E9-995BEED88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3141663"/>
            <a:ext cx="2247900" cy="641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</a:rPr>
              <a:t>Рабочее </a:t>
            </a:r>
            <a:endParaRPr lang="en-US" altLang="ru-RU" sz="180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</a:rPr>
              <a:t>напряжение 400 </a:t>
            </a:r>
            <a:r>
              <a:rPr lang="en-US" altLang="ru-RU" sz="1800">
                <a:solidFill>
                  <a:srgbClr val="0000FF"/>
                </a:solidFill>
              </a:rPr>
              <a:t>kV</a:t>
            </a:r>
            <a:endParaRPr lang="ru-RU" altLang="ru-RU" sz="18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1746EA-6EBB-431D-9307-E48D76EF4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80" y="2204864"/>
            <a:ext cx="3753438" cy="33689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D2A17F-09E0-4BA8-B5D4-997E54BC6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082" y="2204864"/>
            <a:ext cx="5198572" cy="334974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B64086F-35E1-43FA-80E4-7C417B2FB6CF}"/>
              </a:ext>
            </a:extLst>
          </p:cNvPr>
          <p:cNvSpPr/>
          <p:nvPr/>
        </p:nvSpPr>
        <p:spPr>
          <a:xfrm>
            <a:off x="-32829" y="5673387"/>
            <a:ext cx="3753437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3333FF"/>
                </a:solidFill>
              </a:rPr>
              <a:t>краевая </a:t>
            </a:r>
            <a:r>
              <a:rPr lang="ru-RU" altLang="ru-RU" sz="2400" b="1" dirty="0" err="1">
                <a:solidFill>
                  <a:srgbClr val="3333FF"/>
                </a:solidFill>
              </a:rPr>
              <a:t>дислокаця</a:t>
            </a:r>
            <a:r>
              <a:rPr lang="ru-RU" altLang="ru-RU" sz="2400" b="1" dirty="0">
                <a:solidFill>
                  <a:srgbClr val="3333FF"/>
                </a:solidFill>
              </a:rPr>
              <a:t> в монокристалле кремния</a:t>
            </a:r>
            <a:endParaRPr lang="ru-RU" sz="2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EAA8B0-6776-4CB8-A273-61DE1D812E0E}"/>
              </a:ext>
            </a:extLst>
          </p:cNvPr>
          <p:cNvSpPr/>
          <p:nvPr/>
        </p:nvSpPr>
        <p:spPr>
          <a:xfrm>
            <a:off x="3987227" y="5770130"/>
            <a:ext cx="512591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400" b="1" dirty="0">
                <a:solidFill>
                  <a:srgbClr val="3333FF"/>
                </a:solidFill>
              </a:rPr>
              <a:t>двойниковые границы </a:t>
            </a:r>
          </a:p>
          <a:p>
            <a:pPr algn="ctr" eaLnBrk="1" hangingPunct="1"/>
            <a:r>
              <a:rPr lang="ru-RU" altLang="ru-RU" sz="2400" b="1" dirty="0">
                <a:solidFill>
                  <a:srgbClr val="3333FF"/>
                </a:solidFill>
              </a:rPr>
              <a:t>в монокристалле кремния</a:t>
            </a:r>
            <a:r>
              <a:rPr lang="ru-RU" altLang="ru-RU" sz="2400" b="1" dirty="0"/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AE45C-20E1-4ABD-B355-F06A273CAA18}"/>
              </a:ext>
            </a:extLst>
          </p:cNvPr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400" b="1" dirty="0">
                <a:solidFill>
                  <a:srgbClr val="3333FF"/>
                </a:solidFill>
              </a:rPr>
              <a:t>ЭМ изображения </a:t>
            </a:r>
          </a:p>
          <a:p>
            <a:pPr algn="ctr" eaLnBrk="1" hangingPunct="1"/>
            <a:r>
              <a:rPr lang="ru-RU" altLang="ru-RU" sz="4400" b="1" dirty="0">
                <a:solidFill>
                  <a:srgbClr val="3333FF"/>
                </a:solidFill>
              </a:rPr>
              <a:t>высокого разрешения </a:t>
            </a:r>
          </a:p>
        </p:txBody>
      </p:sp>
    </p:spTree>
    <p:extLst>
      <p:ext uri="{BB962C8B-B14F-4D97-AF65-F5344CB8AC3E}">
        <p14:creationId xmlns:p14="http://schemas.microsoft.com/office/powerpoint/2010/main" val="360707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4" descr="SI-1">
            <a:extLst>
              <a:ext uri="{FF2B5EF4-FFF2-40B4-BE49-F238E27FC236}">
                <a16:creationId xmlns:a16="http://schemas.microsoft.com/office/drawing/2014/main" id="{21D5B290-F573-4ACC-B2F7-18EC0E6D1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981075"/>
            <a:ext cx="408305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ext Box 5">
            <a:extLst>
              <a:ext uri="{FF2B5EF4-FFF2-40B4-BE49-F238E27FC236}">
                <a16:creationId xmlns:a16="http://schemas.microsoft.com/office/drawing/2014/main" id="{DDB0ADEF-3775-4FB5-A07B-8F5364DCA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ЭМ изображения высокого разрешения (</a:t>
            </a:r>
            <a:r>
              <a:rPr lang="en-US" altLang="ru-RU" sz="2400" b="1" dirty="0">
                <a:solidFill>
                  <a:srgbClr val="3333FF"/>
                </a:solidFill>
              </a:rPr>
              <a:t>HREM) </a:t>
            </a:r>
            <a:r>
              <a:rPr lang="ru-RU" altLang="ru-RU" sz="2400" b="1" dirty="0">
                <a:solidFill>
                  <a:srgbClr val="3333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монокристаллов алмаза и кремния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Картинки по запросу дифракция на шарике">
            <a:extLst>
              <a:ext uri="{FF2B5EF4-FFF2-40B4-BE49-F238E27FC236}">
                <a16:creationId xmlns:a16="http://schemas.microsoft.com/office/drawing/2014/main" id="{31CC3CFB-5E5C-4527-82A3-943AB7157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42" y="1055151"/>
            <a:ext cx="6580116" cy="437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1">
            <a:extLst>
              <a:ext uri="{FF2B5EF4-FFF2-40B4-BE49-F238E27FC236}">
                <a16:creationId xmlns:a16="http://schemas.microsoft.com/office/drawing/2014/main" id="{9FEF2308-8E27-4810-93D0-6843044F0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33CC"/>
                </a:solidFill>
              </a:rPr>
              <a:t>Глаза человека привыкли к тому, что свет распространяется в виде прямолинейных лучей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10A9E6-6EF1-49E8-BE4C-F4FDB764BD64}"/>
              </a:ext>
            </a:extLst>
          </p:cNvPr>
          <p:cNvSpPr txBox="1"/>
          <p:nvPr/>
        </p:nvSpPr>
        <p:spPr>
          <a:xfrm>
            <a:off x="0" y="5534561"/>
            <a:ext cx="91440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Корпускулярная теория света </a:t>
            </a:r>
          </a:p>
          <a:p>
            <a:pPr algn="ctr"/>
            <a:r>
              <a:rPr lang="ru-RU" sz="4000" b="1" dirty="0"/>
              <a:t>И. Ньютон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/>
      <p:bldP spid="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4-14">
            <a:extLst>
              <a:ext uri="{FF2B5EF4-FFF2-40B4-BE49-F238E27FC236}">
                <a16:creationId xmlns:a16="http://schemas.microsoft.com/office/drawing/2014/main" id="{6D57C9BE-48E2-403A-9358-7104C0A0C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1501775"/>
            <a:ext cx="9175750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 Box 5">
            <a:extLst>
              <a:ext uri="{FF2B5EF4-FFF2-40B4-BE49-F238E27FC236}">
                <a16:creationId xmlns:a16="http://schemas.microsoft.com/office/drawing/2014/main" id="{A470652A-F41E-4314-9867-3F0E77058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4813"/>
            <a:ext cx="914400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ЭМ изображения высокого разрешения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монокристалла кремния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4" descr="4-15S-M">
            <a:extLst>
              <a:ext uri="{FF2B5EF4-FFF2-40B4-BE49-F238E27FC236}">
                <a16:creationId xmlns:a16="http://schemas.microsoft.com/office/drawing/2014/main" id="{2CAD8487-4089-4706-8778-38D45979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34036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Text Box 5">
            <a:extLst>
              <a:ext uri="{FF2B5EF4-FFF2-40B4-BE49-F238E27FC236}">
                <a16:creationId xmlns:a16="http://schemas.microsoft.com/office/drawing/2014/main" id="{D6E18CCF-0544-426F-A9D1-C08A777AD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3333FF"/>
                </a:solidFill>
              </a:rPr>
              <a:t>ЭМ изображения высокого разрешения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3333FF"/>
                </a:solidFill>
              </a:rPr>
              <a:t>Монокристалла YBa2Cu3O7-x</a:t>
            </a:r>
            <a:endParaRPr lang="ru-RU" altLang="ru-RU" dirty="0">
              <a:solidFill>
                <a:srgbClr val="3333FF"/>
              </a:solidFill>
            </a:endParaRPr>
          </a:p>
        </p:txBody>
      </p:sp>
      <p:pic>
        <p:nvPicPr>
          <p:cNvPr id="134148" name="Picture 6" descr="Без имени21">
            <a:extLst>
              <a:ext uri="{FF2B5EF4-FFF2-40B4-BE49-F238E27FC236}">
                <a16:creationId xmlns:a16="http://schemas.microsoft.com/office/drawing/2014/main" id="{F4E9CE28-2D7E-4D96-B63D-EED74F114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565400"/>
            <a:ext cx="5372100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64BBF47-DD5A-4047-8B13-C234C312D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475038"/>
            <a:ext cx="2160587" cy="1016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altLang="ru-RU" sz="18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+mn-cs"/>
            </a:endParaRP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A977A044-7DC9-4233-A346-8A6CF27FB15F}"/>
              </a:ext>
            </a:extLst>
          </p:cNvPr>
          <p:cNvCxnSpPr/>
          <p:nvPr/>
        </p:nvCxnSpPr>
        <p:spPr>
          <a:xfrm flipH="1">
            <a:off x="2484438" y="2781300"/>
            <a:ext cx="2808287" cy="792163"/>
          </a:xfrm>
          <a:prstGeom prst="straightConnector1">
            <a:avLst/>
          </a:prstGeom>
          <a:ln w="571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 animBg="1"/>
      <p:bldP spid="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>
            <a:extLst>
              <a:ext uri="{FF2B5EF4-FFF2-40B4-BE49-F238E27FC236}">
                <a16:creationId xmlns:a16="http://schemas.microsoft.com/office/drawing/2014/main" id="{9B9D9D59-4B38-4476-9700-88BF6DC34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908050"/>
            <a:ext cx="7561262" cy="3889375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35171" name="Text Box 4">
            <a:extLst>
              <a:ext uri="{FF2B5EF4-FFF2-40B4-BE49-F238E27FC236}">
                <a16:creationId xmlns:a16="http://schemas.microsoft.com/office/drawing/2014/main" id="{CF4AF383-ADC3-4D7E-BBAC-5888FDBB5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836613"/>
            <a:ext cx="8459788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Пространственное разрешение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в методах электронной микроскопии </a:t>
            </a:r>
            <a:endParaRPr lang="en-US" altLang="ru-RU" sz="40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высокого разрешения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40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Составляет </a:t>
            </a:r>
            <a:r>
              <a:rPr lang="en-US" altLang="ru-RU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~1,3</a:t>
            </a:r>
            <a:endParaRPr lang="ru-RU" altLang="ru-RU" sz="5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35172" name="Object 6">
            <a:extLst>
              <a:ext uri="{FF2B5EF4-FFF2-40B4-BE49-F238E27FC236}">
                <a16:creationId xmlns:a16="http://schemas.microsoft.com/office/drawing/2014/main" id="{B0785DCA-7AA2-443B-A4AD-9D9C0746EC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2950" y="3644900"/>
          <a:ext cx="655638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62" name="Equation" r:id="rId4" imgW="253890" imgH="380835" progId="Equation.DSMT4">
                  <p:embed/>
                </p:oleObj>
              </mc:Choice>
              <mc:Fallback>
                <p:oleObj name="Equation" r:id="rId4" imgW="253890" imgH="380835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3644900"/>
                        <a:ext cx="655638" cy="982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3" name="Объект 6">
            <a:extLst>
              <a:ext uri="{FF2B5EF4-FFF2-40B4-BE49-F238E27FC236}">
                <a16:creationId xmlns:a16="http://schemas.microsoft.com/office/drawing/2014/main" id="{5F79981C-5084-4766-8CF3-8EDC2BBF68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00338" y="5084763"/>
          <a:ext cx="4122737" cy="143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63" name="Equation" r:id="rId6" imgW="800100" imgH="279400" progId="Equation.DSMT4">
                  <p:embed/>
                </p:oleObj>
              </mc:Choice>
              <mc:Fallback>
                <p:oleObj name="Equation" r:id="rId6" imgW="800100" imgH="279400" progId="Equation.DSMT4">
                  <p:embed/>
                  <p:pic>
                    <p:nvPicPr>
                      <p:cNvPr id="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5084763"/>
                        <a:ext cx="4122737" cy="14398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4">
            <a:extLst>
              <a:ext uri="{FF2B5EF4-FFF2-40B4-BE49-F238E27FC236}">
                <a16:creationId xmlns:a16="http://schemas.microsoft.com/office/drawing/2014/main" id="{9F535923-93BE-4629-969B-463A0A3A6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6113"/>
            <a:ext cx="9144000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</a:rPr>
              <a:t>РАСТРОВАЯ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</a:rPr>
              <a:t>ЭЛЕКТРОННАЯ МИКРОСКОПИЯ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4000" b="1" dirty="0">
                <a:solidFill>
                  <a:srgbClr val="3333FF"/>
                </a:solidFill>
              </a:rPr>
              <a:t>(SEM)</a:t>
            </a:r>
            <a:endParaRPr lang="ru-RU" altLang="ru-RU" sz="4000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242" name="Объект 1">
            <a:extLst>
              <a:ext uri="{FF2B5EF4-FFF2-40B4-BE49-F238E27FC236}">
                <a16:creationId xmlns:a16="http://schemas.microsoft.com/office/drawing/2014/main" id="{A4AB4E89-F9DA-476B-9422-6693EF26A5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950" y="404813"/>
          <a:ext cx="8966200" cy="592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86" name="Документ" r:id="rId3" imgW="5953676" imgH="3931453" progId="Word.Document.12">
                  <p:embed/>
                </p:oleObj>
              </mc:Choice>
              <mc:Fallback>
                <p:oleObj name="Документ" r:id="rId3" imgW="5953676" imgH="3931453" progId="Word.Document.12">
                  <p:embed/>
                  <p:pic>
                    <p:nvPicPr>
                      <p:cNvPr id="138242" name="Объект 1">
                        <a:extLst>
                          <a:ext uri="{FF2B5EF4-FFF2-40B4-BE49-F238E27FC236}">
                            <a16:creationId xmlns:a16="http://schemas.microsoft.com/office/drawing/2014/main" id="{A4AB4E89-F9DA-476B-9422-6693EF26A5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404813"/>
                        <a:ext cx="8966200" cy="59229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49067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9637"/>
            <a:ext cx="7344816" cy="686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7500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3">
            <a:extLst>
              <a:ext uri="{FF2B5EF4-FFF2-40B4-BE49-F238E27FC236}">
                <a16:creationId xmlns:a16="http://schemas.microsoft.com/office/drawing/2014/main" id="{1E296131-ED7E-40D0-8509-B6210B57D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492375"/>
            <a:ext cx="4535488" cy="3241675"/>
          </a:xfrm>
          <a:prstGeom prst="rect">
            <a:avLst/>
          </a:prstGeom>
          <a:solidFill>
            <a:schemeClr val="accent1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/>
          </a:p>
        </p:txBody>
      </p:sp>
      <p:sp>
        <p:nvSpPr>
          <p:cNvPr id="91139" name="Text Box 8">
            <a:extLst>
              <a:ext uri="{FF2B5EF4-FFF2-40B4-BE49-F238E27FC236}">
                <a16:creationId xmlns:a16="http://schemas.microsoft.com/office/drawing/2014/main" id="{ABE80C6F-4F52-4994-BDD1-2092A7CBA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2420938"/>
            <a:ext cx="3887788" cy="3344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0000"/>
                </a:solidFill>
              </a:rPr>
              <a:t>1. Возможность математической обработки изображений состоящих из отдельных точек;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0000"/>
                </a:solidFill>
              </a:rPr>
              <a:t>2. Огромная глубина резкости в РЭМ, в отличии от обычных</a:t>
            </a:r>
            <a:r>
              <a:rPr lang="ru-RU" altLang="ru-RU" sz="1800" b="1">
                <a:solidFill>
                  <a:srgbClr val="FF0000"/>
                </a:solidFill>
              </a:rPr>
              <a:t>  </a:t>
            </a:r>
            <a:r>
              <a:rPr lang="ru-RU" altLang="ru-RU" sz="1400" b="1">
                <a:solidFill>
                  <a:srgbClr val="FF0000"/>
                </a:solidFill>
              </a:rPr>
              <a:t>оптических систем;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0000"/>
                </a:solidFill>
              </a:rPr>
              <a:t>3. Множество физических явлений </a:t>
            </a:r>
            <a:r>
              <a:rPr lang="en-US" altLang="ru-RU" sz="1400" b="1">
                <a:solidFill>
                  <a:srgbClr val="3333FF"/>
                </a:solidFill>
              </a:rPr>
              <a:t>(</a:t>
            </a:r>
            <a:r>
              <a:rPr lang="ru-RU" altLang="ru-RU" sz="1400" b="1">
                <a:solidFill>
                  <a:srgbClr val="3333FF"/>
                </a:solidFill>
              </a:rPr>
              <a:t>отраженные и вторичные электроны, свет, характеристическое рентгеновское излучение, рентгеновская флуоресценция</a:t>
            </a:r>
            <a:r>
              <a:rPr lang="ru-RU" altLang="ru-RU" sz="1400" b="1">
                <a:solidFill>
                  <a:srgbClr val="FF0000"/>
                </a:solidFill>
              </a:rPr>
              <a:t> </a:t>
            </a:r>
            <a:r>
              <a:rPr lang="ru-RU" altLang="ru-RU" sz="1400" b="1">
                <a:solidFill>
                  <a:srgbClr val="3333FF"/>
                </a:solidFill>
              </a:rPr>
              <a:t>оже электроны)</a:t>
            </a:r>
            <a:r>
              <a:rPr lang="ru-RU" altLang="ru-RU" sz="1400" b="1">
                <a:solidFill>
                  <a:srgbClr val="FF0000"/>
                </a:solidFill>
              </a:rPr>
              <a:t>, участвующих в образовании изображения расширяет возможности анализа объектов в РЭМ</a:t>
            </a:r>
          </a:p>
        </p:txBody>
      </p:sp>
      <p:sp>
        <p:nvSpPr>
          <p:cNvPr id="91140" name="Text Box 9">
            <a:extLst>
              <a:ext uri="{FF2B5EF4-FFF2-40B4-BE49-F238E27FC236}">
                <a16:creationId xmlns:a16="http://schemas.microsoft.com/office/drawing/2014/main" id="{596F6842-392C-40FF-A7C2-4039DEA8A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34088"/>
            <a:ext cx="9144000" cy="8239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РЕМ – растровый электронный микроскоп</a:t>
            </a:r>
            <a:r>
              <a:rPr lang="en-US" altLang="ru-RU" sz="1800" b="1"/>
              <a:t> </a:t>
            </a:r>
            <a:r>
              <a:rPr lang="ru-RU" altLang="ru-RU" sz="1800" b="1"/>
              <a:t>– </a:t>
            </a:r>
            <a:r>
              <a:rPr lang="ru-RU" altLang="ru-RU" sz="1200" b="1"/>
              <a:t>терминология принятая в России</a:t>
            </a:r>
            <a:r>
              <a:rPr lang="ru-RU" altLang="ru-RU" sz="1800" b="1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/>
              <a:t>SEM</a:t>
            </a:r>
            <a:r>
              <a:rPr lang="ru-RU" altLang="ru-RU" sz="1800" b="1"/>
              <a:t> – сканирующий электронный микроскоп – </a:t>
            </a:r>
            <a:r>
              <a:rPr lang="ru-RU" altLang="ru-RU" sz="1200" b="1"/>
              <a:t>терминология принятая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/>
              <a:t>                                                                                                                               в мировой литературе </a:t>
            </a:r>
          </a:p>
        </p:txBody>
      </p:sp>
      <p:sp>
        <p:nvSpPr>
          <p:cNvPr id="91141" name="Rectangle 11">
            <a:extLst>
              <a:ext uri="{FF2B5EF4-FFF2-40B4-BE49-F238E27FC236}">
                <a16:creationId xmlns:a16="http://schemas.microsoft.com/office/drawing/2014/main" id="{1195D71C-78D9-43E8-BF27-8B0DA2197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15888"/>
            <a:ext cx="7561262" cy="2089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/>
          </a:p>
        </p:txBody>
      </p:sp>
      <p:sp>
        <p:nvSpPr>
          <p:cNvPr id="91142" name="Text Box 12">
            <a:extLst>
              <a:ext uri="{FF2B5EF4-FFF2-40B4-BE49-F238E27FC236}">
                <a16:creationId xmlns:a16="http://schemas.microsoft.com/office/drawing/2014/main" id="{FECC336A-4027-41CD-AA7D-92B34725B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21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Основной принцип - отображение информации об образце (за счет разнообразных ответных сигналов) при сканировании электронным зондом по поверхности объекта.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Устанавливается соответствие между набором  положений  электронного зонда на образце и электронного пучка на экране монитора, каждая точка отображается уровнем яркости или цветом</a:t>
            </a:r>
            <a:r>
              <a:rPr lang="en-US" altLang="ru-RU" sz="1800" b="1" dirty="0"/>
              <a:t> </a:t>
            </a:r>
            <a:r>
              <a:rPr lang="ru-RU" altLang="ru-RU" sz="1800" b="1" dirty="0"/>
              <a:t>на мониторе.  </a:t>
            </a:r>
            <a:r>
              <a:rPr lang="ru-RU" altLang="ru-RU" sz="2400" b="1" dirty="0">
                <a:solidFill>
                  <a:srgbClr val="3333FF"/>
                </a:solidFill>
              </a:rPr>
              <a:t>Увеличение равно </a:t>
            </a:r>
            <a:r>
              <a:rPr lang="en-US" altLang="ru-RU" sz="2400" b="1" dirty="0">
                <a:solidFill>
                  <a:srgbClr val="3333FF"/>
                </a:solidFill>
              </a:rPr>
              <a:t>L/l </a:t>
            </a:r>
            <a:endParaRPr lang="ru-RU" altLang="ru-RU" sz="2400" b="1" dirty="0">
              <a:solidFill>
                <a:srgbClr val="3333FF"/>
              </a:solidFill>
            </a:endParaRPr>
          </a:p>
        </p:txBody>
      </p:sp>
      <p:pic>
        <p:nvPicPr>
          <p:cNvPr id="91143" name="Picture 14" descr="Безымянный">
            <a:extLst>
              <a:ext uri="{FF2B5EF4-FFF2-40B4-BE49-F238E27FC236}">
                <a16:creationId xmlns:a16="http://schemas.microsoft.com/office/drawing/2014/main" id="{0FA34B03-8966-4067-9E43-0FE13166B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63813"/>
            <a:ext cx="4392612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 animBg="1"/>
      <p:bldP spid="91139" grpId="0" animBg="1"/>
      <p:bldP spid="91140" grpId="0" animBg="1"/>
      <p:bldP spid="91141" grpId="0" animBg="1"/>
      <p:bldP spid="9114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>
            <a:extLst>
              <a:ext uri="{FF2B5EF4-FFF2-40B4-BE49-F238E27FC236}">
                <a16:creationId xmlns:a16="http://schemas.microsoft.com/office/drawing/2014/main" id="{B46AEF35-512D-4442-9CF0-BC110490F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5213"/>
            <a:ext cx="9144000" cy="57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057EDB69-C49A-4BA7-B019-17C4E754A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Упрощенная схема</a:t>
            </a:r>
            <a:r>
              <a:rPr lang="en-US" altLang="ru-RU" sz="2800">
                <a:solidFill>
                  <a:srgbClr val="3333FF"/>
                </a:solidFill>
              </a:rPr>
              <a:t> </a:t>
            </a:r>
            <a:r>
              <a:rPr lang="ru-RU" altLang="ru-RU" sz="2800">
                <a:solidFill>
                  <a:srgbClr val="3333FF"/>
                </a:solidFill>
              </a:rPr>
              <a:t>растрового электронного микроскопа</a:t>
            </a:r>
            <a:r>
              <a:rPr lang="en-US" altLang="ru-RU" sz="2800">
                <a:solidFill>
                  <a:srgbClr val="3333FF"/>
                </a:solidFill>
              </a:rPr>
              <a:t> </a:t>
            </a:r>
            <a:r>
              <a:rPr lang="ru-RU" altLang="ru-RU" sz="2800">
                <a:solidFill>
                  <a:srgbClr val="3333FF"/>
                </a:solidFill>
              </a:rPr>
              <a:t>(РЭМ)</a:t>
            </a:r>
            <a:r>
              <a:rPr lang="ru-RU" altLang="ru-RU" sz="2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634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5037"/>
            <a:ext cx="8496944" cy="566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Растровый электронный микроскоп </a:t>
            </a:r>
          </a:p>
          <a:p>
            <a:pPr algn="ctr"/>
            <a:r>
              <a:rPr lang="ru-RU" sz="3200" b="1" dirty="0"/>
              <a:t>фирмы </a:t>
            </a:r>
            <a:r>
              <a:rPr lang="ru-RU" sz="3200" b="1" dirty="0" err="1"/>
              <a:t>Zeiss</a:t>
            </a:r>
            <a:r>
              <a:rPr lang="ru-RU" sz="3200" b="1" dirty="0"/>
              <a:t> </a:t>
            </a:r>
            <a:r>
              <a:rPr lang="ru-RU" sz="3200" b="1" dirty="0" err="1"/>
              <a:t>Leo</a:t>
            </a:r>
            <a:r>
              <a:rPr lang="ru-RU" sz="3200" b="1" dirty="0"/>
              <a:t> </a:t>
            </a:r>
            <a:r>
              <a:rPr lang="ru-RU" sz="3200" b="1" dirty="0" err="1"/>
              <a:t>Supra</a:t>
            </a:r>
            <a:r>
              <a:rPr lang="ru-RU" sz="3200" b="1" dirty="0"/>
              <a:t> 3</a:t>
            </a:r>
            <a:r>
              <a:rPr lang="ru-RU" sz="32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6135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436"/>
            <a:ext cx="8083582" cy="593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026824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Распределение островков клея на липкой бумаге для заметок. Изображение, получено при ускоряющем напряжении 300 В.  </a:t>
            </a:r>
          </a:p>
        </p:txBody>
      </p:sp>
    </p:spTree>
    <p:extLst>
      <p:ext uri="{BB962C8B-B14F-4D97-AF65-F5344CB8AC3E}">
        <p14:creationId xmlns:p14="http://schemas.microsoft.com/office/powerpoint/2010/main" val="240512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дифракция френеля.tif">
            <a:extLst>
              <a:ext uri="{FF2B5EF4-FFF2-40B4-BE49-F238E27FC236}">
                <a16:creationId xmlns:a16="http://schemas.microsoft.com/office/drawing/2014/main" id="{EA586D40-F521-4346-A99F-9A08B6C61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14" y="869491"/>
            <a:ext cx="8501590" cy="511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3ED6708E-B6E7-45ED-B717-AFD8B53B4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650" y="0"/>
            <a:ext cx="9200319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Принцип Гюйгенса-Френеля (1678 г.)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</a:rPr>
              <a:t>Один из основных принципов волновой физики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08E3A5-D5F3-4901-B4C0-D8DFA6B63363}"/>
              </a:ext>
            </a:extLst>
          </p:cNvPr>
          <p:cNvSpPr txBox="1"/>
          <p:nvPr/>
        </p:nvSpPr>
        <p:spPr>
          <a:xfrm>
            <a:off x="0" y="6088559"/>
            <a:ext cx="9144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3333FF"/>
                </a:solidFill>
              </a:rPr>
              <a:t>Волновая теория света</a:t>
            </a:r>
          </a:p>
        </p:txBody>
      </p:sp>
    </p:spTree>
    <p:extLst>
      <p:ext uri="{BB962C8B-B14F-4D97-AF65-F5344CB8AC3E}">
        <p14:creationId xmlns:p14="http://schemas.microsoft.com/office/powerpoint/2010/main" val="10908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>
            <a:extLst>
              <a:ext uri="{FF2B5EF4-FFF2-40B4-BE49-F238E27FC236}">
                <a16:creationId xmlns:a16="http://schemas.microsoft.com/office/drawing/2014/main" id="{48354FEB-0F0F-4958-B31D-3F379EB1D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48" y="13630"/>
            <a:ext cx="6552704" cy="502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 Box 5">
            <a:extLst>
              <a:ext uri="{FF2B5EF4-FFF2-40B4-BE49-F238E27FC236}">
                <a16:creationId xmlns:a16="http://schemas.microsoft.com/office/drawing/2014/main" id="{53015161-165F-4031-8A28-EA4FC0B40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20345"/>
            <a:ext cx="9144000" cy="1724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Структура излома поверхности композитного материала на основе B-Al сплавов.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На снимке хорошо видны волокна </a:t>
            </a:r>
            <a:r>
              <a:rPr lang="ru-RU" altLang="ru-RU" sz="1400" b="1" i="1"/>
              <a:t>B</a:t>
            </a:r>
            <a:r>
              <a:rPr lang="ru-RU" altLang="ru-RU" sz="1400" b="1"/>
              <a:t> осажденного на тонкие нити </a:t>
            </a:r>
            <a:r>
              <a:rPr lang="ru-RU" altLang="ru-RU" sz="1400" b="1" i="1"/>
              <a:t>W</a:t>
            </a:r>
            <a:r>
              <a:rPr lang="ru-RU" altLang="ru-RU" sz="1400" b="1"/>
              <a:t> и структура матрицы сплава </a:t>
            </a:r>
            <a:r>
              <a:rPr lang="ru-RU" altLang="ru-RU" sz="1400" b="1" i="1"/>
              <a:t>B-Al</a:t>
            </a:r>
            <a:r>
              <a:rPr lang="ru-RU" altLang="ru-RU" sz="1400" b="1"/>
              <a:t>. Волокно имеет достаточно сложную структуру - в центре расположена тонкая нить из чистого </a:t>
            </a:r>
            <a:r>
              <a:rPr lang="ru-RU" altLang="ru-RU" sz="1400" b="1" i="1"/>
              <a:t>W</a:t>
            </a:r>
            <a:r>
              <a:rPr lang="ru-RU" altLang="ru-RU" sz="1400" b="1"/>
              <a:t>, по периферии располагаются бориды вольфрама и по-видимому на самой поверхности имеется слой чистого </a:t>
            </a:r>
            <a:r>
              <a:rPr lang="ru-RU" altLang="ru-RU" sz="1400" b="1" i="1"/>
              <a:t>B</a:t>
            </a:r>
            <a:r>
              <a:rPr lang="ru-RU" altLang="ru-RU" sz="1400" b="1"/>
              <a:t>. Из снимка видно, что материал матрицы плотно обволакивает нити боридов вольфрама. </a:t>
            </a:r>
          </a:p>
        </p:txBody>
      </p:sp>
    </p:spTree>
    <p:extLst>
      <p:ext uri="{BB962C8B-B14F-4D97-AF65-F5344CB8AC3E}">
        <p14:creationId xmlns:p14="http://schemas.microsoft.com/office/powerpoint/2010/main" val="289764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>
            <a:extLst>
              <a:ext uri="{FF2B5EF4-FFF2-40B4-BE49-F238E27FC236}">
                <a16:creationId xmlns:a16="http://schemas.microsoft.com/office/drawing/2014/main" id="{B85E444F-0130-4AB8-8219-FA64B70BA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39" y="0"/>
            <a:ext cx="7113722" cy="604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 Box 5">
            <a:extLst>
              <a:ext uri="{FF2B5EF4-FFF2-40B4-BE49-F238E27FC236}">
                <a16:creationId xmlns:a16="http://schemas.microsoft.com/office/drawing/2014/main" id="{015585FF-1B0A-4585-B756-84CD79C85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9" y="6057900"/>
            <a:ext cx="9144000" cy="800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Характерная структура поверхности излома. Монокристалл сапфира.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За счет большой глубины резкости снимок производит объемное впечатление и позволяет судить о размерах неровностей на поверхности. </a:t>
            </a:r>
          </a:p>
        </p:txBody>
      </p:sp>
    </p:spTree>
    <p:extLst>
      <p:ext uri="{BB962C8B-B14F-4D97-AF65-F5344CB8AC3E}">
        <p14:creationId xmlns:p14="http://schemas.microsoft.com/office/powerpoint/2010/main" val="118897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>
            <a:extLst>
              <a:ext uri="{FF2B5EF4-FFF2-40B4-BE49-F238E27FC236}">
                <a16:creationId xmlns:a16="http://schemas.microsoft.com/office/drawing/2014/main" id="{3F4D2DAA-AED9-440D-86E0-B9F59DD02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76" y="22288"/>
            <a:ext cx="6948900" cy="52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 Box 5">
            <a:extLst>
              <a:ext uri="{FF2B5EF4-FFF2-40B4-BE49-F238E27FC236}">
                <a16:creationId xmlns:a16="http://schemas.microsoft.com/office/drawing/2014/main" id="{79E1A482-1AA0-4EEE-B305-067E6C650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89550"/>
            <a:ext cx="9144000" cy="1568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3333FF"/>
                </a:solidFill>
              </a:rPr>
              <a:t>SEM изображение поверхности слоистого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3333FF"/>
                </a:solidFill>
              </a:rPr>
              <a:t>монокристалла LiNiO</a:t>
            </a:r>
            <a:r>
              <a:rPr lang="ru-RU" altLang="ru-RU" sz="1800" b="1" baseline="-25000" dirty="0">
                <a:solidFill>
                  <a:srgbClr val="3333FF"/>
                </a:solidFill>
              </a:rPr>
              <a:t>3</a:t>
            </a:r>
            <a:r>
              <a:rPr lang="ru-RU" altLang="ru-RU" sz="1800" b="1" dirty="0">
                <a:solidFill>
                  <a:srgbClr val="3333FF"/>
                </a:solidFill>
              </a:rPr>
              <a:t> (</a:t>
            </a:r>
            <a:r>
              <a:rPr lang="ru-RU" altLang="ru-RU" sz="1800" b="1" dirty="0" err="1">
                <a:solidFill>
                  <a:srgbClr val="3333FF"/>
                </a:solidFill>
              </a:rPr>
              <a:t>ниобат</a:t>
            </a:r>
            <a:r>
              <a:rPr lang="ru-RU" altLang="ru-RU" sz="1800" b="1" dirty="0">
                <a:solidFill>
                  <a:srgbClr val="3333FF"/>
                </a:solidFill>
              </a:rPr>
              <a:t> лития).</a:t>
            </a:r>
            <a:r>
              <a:rPr lang="ru-RU" altLang="ru-RU" sz="1800" b="1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Слои образованы чередованием 180-градусных электрических доменов с противоположными знаками вектора поляризации. Структура получена в процессе роста по специальной технологии. На границах слоев наблюдаются тонкие прослойки примеси. Подобные структуры используются для изготовления оптических частотных преобразователей.</a:t>
            </a:r>
            <a:r>
              <a:rPr lang="ru-RU" altLang="ru-RU" sz="1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9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>
            <a:extLst>
              <a:ext uri="{FF2B5EF4-FFF2-40B4-BE49-F238E27FC236}">
                <a16:creationId xmlns:a16="http://schemas.microsoft.com/office/drawing/2014/main" id="{EA89FFAE-C503-467B-96CD-C6BD6A6D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30131"/>
            <a:ext cx="7560840" cy="596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 Box 5">
            <a:extLst>
              <a:ext uri="{FF2B5EF4-FFF2-40B4-BE49-F238E27FC236}">
                <a16:creationId xmlns:a16="http://schemas.microsoft.com/office/drawing/2014/main" id="{2A624792-C7D6-4FCB-96E4-A088BE481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24331"/>
            <a:ext cx="9144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Лабиринтная магнитная доменная структура на поверхности никеля. Ускоряющее напряжение 20kV.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Это магнитный контраст второго рода получен во вторичных электронах.  </a:t>
            </a:r>
          </a:p>
        </p:txBody>
      </p:sp>
    </p:spTree>
    <p:extLst>
      <p:ext uri="{BB962C8B-B14F-4D97-AF65-F5344CB8AC3E}">
        <p14:creationId xmlns:p14="http://schemas.microsoft.com/office/powerpoint/2010/main" val="299167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TextBox 3">
            <a:extLst>
              <a:ext uri="{FF2B5EF4-FFF2-40B4-BE49-F238E27FC236}">
                <a16:creationId xmlns:a16="http://schemas.microsoft.com/office/drawing/2014/main" id="{43279321-DF9B-4CB5-8331-86AEA9584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Гамма-обработка изображения для  улучшения видимости отдельных деталей контраста</a:t>
            </a:r>
            <a:endParaRPr lang="ru-RU" altLang="ru-RU" sz="2800"/>
          </a:p>
        </p:txBody>
      </p:sp>
      <p:sp>
        <p:nvSpPr>
          <p:cNvPr id="109573" name="TextBox 4">
            <a:extLst>
              <a:ext uri="{FF2B5EF4-FFF2-40B4-BE49-F238E27FC236}">
                <a16:creationId xmlns:a16="http://schemas.microsoft.com/office/drawing/2014/main" id="{A944A87C-B7C0-4C23-9778-C9AC15284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625"/>
            <a:ext cx="44592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линейное усиление</a:t>
            </a:r>
            <a:endParaRPr lang="ru-RU" altLang="ru-RU" sz="2400"/>
          </a:p>
        </p:txBody>
      </p:sp>
      <p:sp>
        <p:nvSpPr>
          <p:cNvPr id="109574" name="TextBox 5">
            <a:extLst>
              <a:ext uri="{FF2B5EF4-FFF2-40B4-BE49-F238E27FC236}">
                <a16:creationId xmlns:a16="http://schemas.microsoft.com/office/drawing/2014/main" id="{30CF097A-8DF9-4A7C-B902-8EE627BF1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2800" y="6143625"/>
            <a:ext cx="45212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3333FF"/>
                </a:solidFill>
                <a:latin typeface="Symbol" panose="05050102010706020507" pitchFamily="18" charset="2"/>
              </a:rPr>
              <a:t>g</a:t>
            </a:r>
            <a:r>
              <a:rPr lang="ru-RU" altLang="ru-RU" sz="2400">
                <a:solidFill>
                  <a:srgbClr val="3333FF"/>
                </a:solidFill>
                <a:latin typeface="Symbol" panose="05050102010706020507" pitchFamily="18" charset="2"/>
              </a:rPr>
              <a:t>-</a:t>
            </a:r>
            <a:r>
              <a:rPr lang="ru-RU" altLang="ru-RU" sz="2400">
                <a:solidFill>
                  <a:srgbClr val="3333FF"/>
                </a:solidFill>
              </a:rPr>
              <a:t>обработка, </a:t>
            </a:r>
            <a:r>
              <a:rPr lang="en-US" altLang="ru-RU" sz="2400">
                <a:solidFill>
                  <a:srgbClr val="3333FF"/>
                </a:solidFill>
                <a:latin typeface="Symbol" panose="05050102010706020507" pitchFamily="18" charset="2"/>
              </a:rPr>
              <a:t>g</a:t>
            </a:r>
            <a:r>
              <a:rPr lang="ru-RU" altLang="ru-RU" sz="2400">
                <a:solidFill>
                  <a:srgbClr val="3333FF"/>
                </a:solidFill>
                <a:latin typeface="Symbol" panose="05050102010706020507" pitchFamily="18" charset="2"/>
              </a:rPr>
              <a:t>=2  </a:t>
            </a:r>
            <a:endParaRPr lang="ru-RU" altLang="ru-RU" sz="1800"/>
          </a:p>
        </p:txBody>
      </p:sp>
      <p:pic>
        <p:nvPicPr>
          <p:cNvPr id="117765" name="Picture 7" descr="E:\Y 1.tif">
            <a:extLst>
              <a:ext uri="{FF2B5EF4-FFF2-40B4-BE49-F238E27FC236}">
                <a16:creationId xmlns:a16="http://schemas.microsoft.com/office/drawing/2014/main" id="{6BCDCE2C-655F-459D-AAA8-8CD4376F3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4459288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8" descr="E:\Y 2.tif">
            <a:extLst>
              <a:ext uri="{FF2B5EF4-FFF2-40B4-BE49-F238E27FC236}">
                <a16:creationId xmlns:a16="http://schemas.microsoft.com/office/drawing/2014/main" id="{CA532BB4-A6C0-4000-B75F-B4E834C98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1357313"/>
            <a:ext cx="45212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10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2" grpId="0" animBg="1"/>
      <p:bldP spid="109573" grpId="0" animBg="1"/>
      <p:bldP spid="10957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H:\Пленка с отверстиями 1.tif">
            <a:extLst>
              <a:ext uri="{FF2B5EF4-FFF2-40B4-BE49-F238E27FC236}">
                <a16:creationId xmlns:a16="http://schemas.microsoft.com/office/drawing/2014/main" id="{5B8EBEAE-D38E-42E2-9ADE-4D2C8E0FF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1700213"/>
            <a:ext cx="4527551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4" descr="H:\Пленка с отверстиями y модуляция 1 b.tif">
            <a:extLst>
              <a:ext uri="{FF2B5EF4-FFF2-40B4-BE49-F238E27FC236}">
                <a16:creationId xmlns:a16="http://schemas.microsoft.com/office/drawing/2014/main" id="{4914217B-2A11-463A-A4D1-1586227FC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1700213"/>
            <a:ext cx="4535488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6" name="Прямоугольник 1">
            <a:extLst>
              <a:ext uri="{FF2B5EF4-FFF2-40B4-BE49-F238E27FC236}">
                <a16:creationId xmlns:a16="http://schemas.microsoft.com/office/drawing/2014/main" id="{EFE730DD-4281-451D-9EFE-240DE092F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875"/>
            <a:ext cx="4484688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</a:rPr>
              <a:t>SEM изображение перфорированной углеродной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</a:rPr>
              <a:t> пленки в режиме линейного усиления</a:t>
            </a:r>
            <a:endParaRPr lang="ru-RU" altLang="ru-RU" sz="2000"/>
          </a:p>
        </p:txBody>
      </p:sp>
      <p:sp>
        <p:nvSpPr>
          <p:cNvPr id="151557" name="Прямоугольник 2">
            <a:extLst>
              <a:ext uri="{FF2B5EF4-FFF2-40B4-BE49-F238E27FC236}">
                <a16:creationId xmlns:a16="http://schemas.microsoft.com/office/drawing/2014/main" id="{B63DFC3E-2E36-43DF-886B-4DA7FB986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0263" y="292100"/>
            <a:ext cx="449897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</a:rPr>
              <a:t>тот же объект - в режиме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</a:rPr>
              <a:t>Y-модуляции </a:t>
            </a:r>
            <a:endParaRPr lang="ru-RU" altLang="ru-RU" sz="2000"/>
          </a:p>
        </p:txBody>
      </p:sp>
      <p:sp>
        <p:nvSpPr>
          <p:cNvPr id="151558" name="Прямоугольник 3">
            <a:extLst>
              <a:ext uri="{FF2B5EF4-FFF2-40B4-BE49-F238E27FC236}">
                <a16:creationId xmlns:a16="http://schemas.microsoft.com/office/drawing/2014/main" id="{607A1BFC-8B98-461E-ACFD-22D18BBCF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84788"/>
            <a:ext cx="9144000" cy="157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Как видно из снимка изображение полученное в режиме </a:t>
            </a:r>
            <a:r>
              <a:rPr lang="ru-RU" altLang="ru-RU" sz="2400" i="1">
                <a:solidFill>
                  <a:srgbClr val="3333FF"/>
                </a:solidFill>
              </a:rPr>
              <a:t>Y-модуляции</a:t>
            </a:r>
            <a:r>
              <a:rPr lang="ru-RU" altLang="ru-RU" sz="2400">
                <a:solidFill>
                  <a:srgbClr val="3333FF"/>
                </a:solidFill>
              </a:rPr>
              <a:t> является псевдо-трехмерным и в некоторых случаях позволяет представить исследуемый объект более рельефно и понять его устройство</a:t>
            </a:r>
            <a:endParaRPr lang="ru-RU" altLang="ru-RU" sz="2400"/>
          </a:p>
        </p:txBody>
      </p:sp>
    </p:spTree>
    <p:extLst>
      <p:ext uri="{BB962C8B-B14F-4D97-AF65-F5344CB8AC3E}">
        <p14:creationId xmlns:p14="http://schemas.microsoft.com/office/powerpoint/2010/main" val="31238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6" grpId="0" animBg="1"/>
      <p:bldP spid="15155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6">
            <a:extLst>
              <a:ext uri="{FF2B5EF4-FFF2-40B4-BE49-F238E27FC236}">
                <a16:creationId xmlns:a16="http://schemas.microsoft.com/office/drawing/2014/main" id="{EBF42E67-4D54-4C37-8F6F-429E4D711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1268413"/>
            <a:ext cx="7561262" cy="3457575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44387" name="Rectangle 4">
            <a:extLst>
              <a:ext uri="{FF2B5EF4-FFF2-40B4-BE49-F238E27FC236}">
                <a16:creationId xmlns:a16="http://schemas.microsoft.com/office/drawing/2014/main" id="{DA7D4F82-662E-443E-BD81-9E8D7B4A4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7" y="1268413"/>
            <a:ext cx="7488237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Пространственное разрешение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в методах растровой электронной микроскопии </a:t>
            </a:r>
            <a:endParaRPr lang="en-US" altLang="ru-RU" sz="40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40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Составляет </a:t>
            </a:r>
            <a:r>
              <a:rPr lang="en-US" altLang="ru-RU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~</a:t>
            </a:r>
            <a:r>
              <a:rPr lang="ru-RU" altLang="ru-RU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20-100</a:t>
            </a:r>
            <a:r>
              <a:rPr lang="en-US" altLang="ru-RU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Å</a:t>
            </a:r>
            <a:endParaRPr lang="ru-RU" altLang="ru-RU" sz="5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solidFill>
            <a:schemeClr val="bg1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</a:rPr>
              <a:t>Упругое рассеяние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</a:rPr>
              <a:t>электронов зонда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</a:rPr>
              <a:t>веществом</a:t>
            </a:r>
          </a:p>
        </p:txBody>
      </p:sp>
      <p:sp>
        <p:nvSpPr>
          <p:cNvPr id="3" name="Прямоугольник 28"/>
          <p:cNvSpPr>
            <a:spLocks noChangeArrowheads="1"/>
          </p:cNvSpPr>
          <p:nvPr/>
        </p:nvSpPr>
        <p:spPr bwMode="auto">
          <a:xfrm>
            <a:off x="0" y="6211669"/>
            <a:ext cx="4500501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ctr">
              <a:buFontTx/>
              <a:buAutoNum type="arabicPeriod"/>
              <a:defRPr/>
            </a:pPr>
            <a:r>
              <a:rPr lang="ru-RU" altLang="ru-RU" dirty="0">
                <a:latin typeface="Arial" charset="0"/>
                <a:cs typeface="Arial" charset="0"/>
              </a:rPr>
              <a:t>Однократный акт </a:t>
            </a:r>
          </a:p>
          <a:p>
            <a:pPr algn="ctr">
              <a:defRPr/>
            </a:pPr>
            <a:r>
              <a:rPr lang="ru-RU" altLang="ru-RU" dirty="0">
                <a:solidFill>
                  <a:srgbClr val="FF0000"/>
                </a:solidFill>
                <a:latin typeface="Arial" charset="0"/>
                <a:cs typeface="Arial" charset="0"/>
              </a:rPr>
              <a:t>упругого рассеяние</a:t>
            </a:r>
            <a:endParaRPr lang="en-US" altLang="ru-RU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66564" name="Picture 8" descr="K:\УОР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7253"/>
            <a:ext cx="450050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2" descr="E:\УМРЭ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759" y="2458671"/>
            <a:ext cx="457424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Прямоугольник 32"/>
          <p:cNvSpPr>
            <a:spLocks noChangeArrowheads="1"/>
          </p:cNvSpPr>
          <p:nvPr/>
        </p:nvSpPr>
        <p:spPr bwMode="auto">
          <a:xfrm>
            <a:off x="4574243" y="6185013"/>
            <a:ext cx="4569757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2. Многократный акт почти </a:t>
            </a:r>
            <a:r>
              <a:rPr lang="ru-RU" altLang="ru-RU" sz="1800" dirty="0">
                <a:solidFill>
                  <a:srgbClr val="FF0000"/>
                </a:solidFill>
              </a:rPr>
              <a:t>упругого рассеяние</a:t>
            </a:r>
            <a:endParaRPr lang="en-US" altLang="ru-RU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3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animBg="1"/>
      <p:bldP spid="3" grpId="0" animBg="1"/>
      <p:bldP spid="6656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7" descr="IMG_000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84363"/>
            <a:ext cx="706913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Box 1"/>
          <p:cNvSpPr txBox="1">
            <a:spLocks noChangeArrowheads="1"/>
          </p:cNvSpPr>
          <p:nvPr/>
        </p:nvSpPr>
        <p:spPr bwMode="auto">
          <a:xfrm>
            <a:off x="0" y="11113"/>
            <a:ext cx="9144000" cy="1754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>
                <a:solidFill>
                  <a:srgbClr val="3333FF"/>
                </a:solidFill>
              </a:rPr>
              <a:t>Численное моделирование траекторий движения электронов в мишени выполнено методом Монте-Карло</a:t>
            </a:r>
          </a:p>
        </p:txBody>
      </p:sp>
    </p:spTree>
    <p:extLst>
      <p:ext uri="{BB962C8B-B14F-4D97-AF65-F5344CB8AC3E}">
        <p14:creationId xmlns:p14="http://schemas.microsoft.com/office/powerpoint/2010/main" val="113757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:\ОПЭ 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8575"/>
            <a:ext cx="4471988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3" descr="H:\ОПЭ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1298575"/>
            <a:ext cx="4471987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0000"/>
                </a:solidFill>
              </a:rPr>
              <a:t>Электронные траектории, полученные моделированием взаимодействия пучка с атомами мишени </a:t>
            </a:r>
            <a:r>
              <a:rPr lang="en-US" altLang="ru-RU" sz="2400">
                <a:solidFill>
                  <a:srgbClr val="FF0000"/>
                </a:solidFill>
              </a:rPr>
              <a:t>(Fe) </a:t>
            </a:r>
            <a:endParaRPr lang="ru-RU" altLang="ru-RU" sz="240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0000"/>
                </a:solidFill>
              </a:rPr>
              <a:t>методом Монте-Карло, Е</a:t>
            </a:r>
            <a:r>
              <a:rPr lang="ru-RU" altLang="ru-RU" sz="2400" baseline="-25000">
                <a:solidFill>
                  <a:srgbClr val="FF0000"/>
                </a:solidFill>
              </a:rPr>
              <a:t>0</a:t>
            </a:r>
            <a:r>
              <a:rPr lang="ru-RU" altLang="ru-RU" sz="2400">
                <a:solidFill>
                  <a:srgbClr val="FF0000"/>
                </a:solidFill>
              </a:rPr>
              <a:t>=20 кэВ</a:t>
            </a:r>
            <a:r>
              <a:rPr lang="en-US" altLang="ru-RU" sz="2400">
                <a:solidFill>
                  <a:srgbClr val="3333FF"/>
                </a:solidFill>
              </a:rPr>
              <a:t> </a:t>
            </a:r>
            <a:endParaRPr lang="ru-RU" altLang="ru-RU" sz="2400">
              <a:solidFill>
                <a:srgbClr val="3333FF"/>
              </a:solidFill>
            </a:endParaRPr>
          </a:p>
        </p:txBody>
      </p:sp>
      <p:sp>
        <p:nvSpPr>
          <p:cNvPr id="121861" name="Прямоугольник 2"/>
          <p:cNvSpPr>
            <a:spLocks noChangeArrowheads="1"/>
          </p:cNvSpPr>
          <p:nvPr/>
        </p:nvSpPr>
        <p:spPr bwMode="auto">
          <a:xfrm>
            <a:off x="-19050" y="5103813"/>
            <a:ext cx="4491038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Набор из пяти траекторий, показывающий случайные изменения траекторий</a:t>
            </a:r>
            <a:endParaRPr lang="ru-RU" altLang="ru-RU" sz="2400"/>
          </a:p>
        </p:txBody>
      </p:sp>
      <p:sp>
        <p:nvSpPr>
          <p:cNvPr id="121862" name="Прямоугольник 3"/>
          <p:cNvSpPr>
            <a:spLocks noChangeArrowheads="1"/>
          </p:cNvSpPr>
          <p:nvPr/>
        </p:nvSpPr>
        <p:spPr bwMode="auto">
          <a:xfrm>
            <a:off x="4637088" y="4549775"/>
            <a:ext cx="4487862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3333FF"/>
                </a:solidFill>
              </a:rPr>
              <a:t>Набор из 100 траекторий, дающий визуальное представление об области взаимодействия; угол наклона пучка к поверхности образца - 0°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260625203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5283</TotalTime>
  <Words>4442</Words>
  <Application>Microsoft Office PowerPoint</Application>
  <PresentationFormat>Экран (4:3)</PresentationFormat>
  <Paragraphs>571</Paragraphs>
  <Slides>139</Slides>
  <Notes>38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139</vt:i4>
      </vt:variant>
    </vt:vector>
  </HeadingPairs>
  <TitlesOfParts>
    <vt:vector size="146" baseType="lpstr">
      <vt:lpstr>Arial</vt:lpstr>
      <vt:lpstr>Calibri</vt:lpstr>
      <vt:lpstr>Symbol</vt:lpstr>
      <vt:lpstr>Times New Roman</vt:lpstr>
      <vt:lpstr>Оформление по умолчанию</vt:lpstr>
      <vt:lpstr>Equation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ISSP RAS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Suvorov</dc:creator>
  <cp:lastModifiedBy>Эрнест</cp:lastModifiedBy>
  <cp:revision>752</cp:revision>
  <dcterms:created xsi:type="dcterms:W3CDTF">2009-01-22T09:50:45Z</dcterms:created>
  <dcterms:modified xsi:type="dcterms:W3CDTF">2022-09-04T15:49:53Z</dcterms:modified>
</cp:coreProperties>
</file>